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1219" r:id="rId3"/>
    <p:sldId id="1195" r:id="rId4"/>
    <p:sldId id="1218" r:id="rId5"/>
    <p:sldId id="1199" r:id="rId6"/>
    <p:sldId id="257" r:id="rId7"/>
    <p:sldId id="1214" r:id="rId8"/>
    <p:sldId id="1204" r:id="rId9"/>
    <p:sldId id="1200" r:id="rId10"/>
    <p:sldId id="121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9"/>
    <p:restoredTop sz="84292"/>
  </p:normalViewPr>
  <p:slideViewPr>
    <p:cSldViewPr snapToGrid="0" snapToObjects="1">
      <p:cViewPr varScale="1">
        <p:scale>
          <a:sx n="78" d="100"/>
          <a:sy n="78" d="100"/>
        </p:scale>
        <p:origin x="184"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3.png"/><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diagrams/_rels/data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3.png"/><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diagrams/_rels/drawing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3.png"/><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diagrams/_rels/drawing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3.png"/><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718645-C3C3-4071-9C38-6E5244AF987C}" type="doc">
      <dgm:prSet loTypeId="urn:microsoft.com/office/officeart/2005/8/layout/vList3" loCatId="list" qsTypeId="urn:microsoft.com/office/officeart/2005/8/quickstyle/simple1" qsCatId="simple" csTypeId="urn:microsoft.com/office/officeart/2005/8/colors/accent0_2" csCatId="mainScheme" phldr="1"/>
      <dgm:spPr/>
    </dgm:pt>
    <dgm:pt modelId="{5A0AD08E-A983-4A78-97D9-5813C837F3FA}">
      <dgm:prSet phldrT="[Text]" custT="1"/>
      <dgm:spPr/>
      <dgm:t>
        <a:bodyPr/>
        <a:lstStyle/>
        <a:p>
          <a:r>
            <a:rPr lang="en-US" sz="1800" dirty="0"/>
            <a:t>Practice physical distancing (6 feet apart) inside and outside</a:t>
          </a:r>
        </a:p>
      </dgm:t>
    </dgm:pt>
    <dgm:pt modelId="{AB51A70B-D803-4CED-9FD7-F9E7D0DCEB7D}" type="parTrans" cxnId="{5FDD5200-5C31-4F7D-A4C4-7955663E5D90}">
      <dgm:prSet/>
      <dgm:spPr/>
      <dgm:t>
        <a:bodyPr/>
        <a:lstStyle/>
        <a:p>
          <a:endParaRPr lang="en-US" sz="2400"/>
        </a:p>
      </dgm:t>
    </dgm:pt>
    <dgm:pt modelId="{8DE52288-C270-4303-B740-D41419164EFE}" type="sibTrans" cxnId="{5FDD5200-5C31-4F7D-A4C4-7955663E5D90}">
      <dgm:prSet/>
      <dgm:spPr/>
      <dgm:t>
        <a:bodyPr/>
        <a:lstStyle/>
        <a:p>
          <a:endParaRPr lang="en-US" sz="2400"/>
        </a:p>
      </dgm:t>
    </dgm:pt>
    <dgm:pt modelId="{0630B18A-B833-467A-BBCC-CA3CF8535F84}">
      <dgm:prSet phldrT="[Text]" custT="1"/>
      <dgm:spPr/>
      <dgm:t>
        <a:bodyPr/>
        <a:lstStyle/>
        <a:p>
          <a:r>
            <a:rPr lang="en-US" sz="1800" dirty="0"/>
            <a:t>Quarantine for 14 days upon entering state</a:t>
          </a:r>
        </a:p>
      </dgm:t>
    </dgm:pt>
    <dgm:pt modelId="{2874F95C-052D-429B-92AF-4BAA614E4BCD}" type="parTrans" cxnId="{67E9BF3C-FF16-418D-88C7-959710361608}">
      <dgm:prSet/>
      <dgm:spPr/>
      <dgm:t>
        <a:bodyPr/>
        <a:lstStyle/>
        <a:p>
          <a:endParaRPr lang="en-US" sz="2400"/>
        </a:p>
      </dgm:t>
    </dgm:pt>
    <dgm:pt modelId="{5955BA19-B4C5-4B4C-86D8-E3A2E8BD557E}" type="sibTrans" cxnId="{67E9BF3C-FF16-418D-88C7-959710361608}">
      <dgm:prSet/>
      <dgm:spPr/>
      <dgm:t>
        <a:bodyPr/>
        <a:lstStyle/>
        <a:p>
          <a:endParaRPr lang="en-US" sz="2400"/>
        </a:p>
      </dgm:t>
    </dgm:pt>
    <dgm:pt modelId="{679DAA1A-4D25-40C5-A8F8-988124449DC4}">
      <dgm:prSet phldrT="[Text]" custT="1"/>
      <dgm:spPr/>
      <dgm:t>
        <a:bodyPr/>
        <a:lstStyle/>
        <a:p>
          <a:r>
            <a:rPr lang="en-US" sz="1800" dirty="0"/>
            <a:t>Handwashing or sanitizing hands made available throughout campus</a:t>
          </a:r>
        </a:p>
      </dgm:t>
    </dgm:pt>
    <dgm:pt modelId="{0630F094-8720-4D69-85A3-4013CF1801CC}" type="parTrans" cxnId="{759D0648-B739-4A2A-814A-4473E9EB0755}">
      <dgm:prSet/>
      <dgm:spPr/>
      <dgm:t>
        <a:bodyPr/>
        <a:lstStyle/>
        <a:p>
          <a:endParaRPr lang="en-US" sz="2400"/>
        </a:p>
      </dgm:t>
    </dgm:pt>
    <dgm:pt modelId="{E492F5B1-7A34-4FE0-A775-A067E3301F75}" type="sibTrans" cxnId="{759D0648-B739-4A2A-814A-4473E9EB0755}">
      <dgm:prSet/>
      <dgm:spPr/>
      <dgm:t>
        <a:bodyPr/>
        <a:lstStyle/>
        <a:p>
          <a:endParaRPr lang="en-US" sz="2400"/>
        </a:p>
      </dgm:t>
    </dgm:pt>
    <dgm:pt modelId="{8E9FF639-D018-4EEA-BD59-F2FAFBC667AA}">
      <dgm:prSet phldrT="[Text]" custT="1"/>
      <dgm:spPr/>
      <dgm:t>
        <a:bodyPr/>
        <a:lstStyle/>
        <a:p>
          <a:r>
            <a:rPr lang="en-US" sz="1800" dirty="0"/>
            <a:t>Increased cleaning and sanitation</a:t>
          </a:r>
        </a:p>
      </dgm:t>
    </dgm:pt>
    <dgm:pt modelId="{C82F56DB-EECB-4555-961D-650C128DD1ED}" type="parTrans" cxnId="{600CF5F8-6D3F-4B23-9088-B50EBD25680B}">
      <dgm:prSet/>
      <dgm:spPr/>
      <dgm:t>
        <a:bodyPr/>
        <a:lstStyle/>
        <a:p>
          <a:endParaRPr lang="en-US" sz="2400"/>
        </a:p>
      </dgm:t>
    </dgm:pt>
    <dgm:pt modelId="{A8B30134-7522-42AE-B27E-64D8A545DA81}" type="sibTrans" cxnId="{600CF5F8-6D3F-4B23-9088-B50EBD25680B}">
      <dgm:prSet/>
      <dgm:spPr/>
      <dgm:t>
        <a:bodyPr/>
        <a:lstStyle/>
        <a:p>
          <a:endParaRPr lang="en-US" sz="2400"/>
        </a:p>
      </dgm:t>
    </dgm:pt>
    <dgm:pt modelId="{793AD4BC-8D49-4265-B5A3-75940E3DBFD5}">
      <dgm:prSet phldrT="[Text]" custT="1"/>
      <dgm:spPr/>
      <dgm:t>
        <a:bodyPr/>
        <a:lstStyle/>
        <a:p>
          <a:r>
            <a:rPr lang="en-US" sz="1800" dirty="0"/>
            <a:t>Require face covering</a:t>
          </a:r>
        </a:p>
      </dgm:t>
    </dgm:pt>
    <dgm:pt modelId="{3A662F67-2FC9-453E-A743-5C754C3B2101}" type="parTrans" cxnId="{3DDFF1F5-AF1F-48BB-8FC6-4CE926817C22}">
      <dgm:prSet/>
      <dgm:spPr/>
      <dgm:t>
        <a:bodyPr/>
        <a:lstStyle/>
        <a:p>
          <a:endParaRPr lang="en-US" sz="2400"/>
        </a:p>
      </dgm:t>
    </dgm:pt>
    <dgm:pt modelId="{5D2FC87D-0ABB-4384-B60F-56456CACE957}" type="sibTrans" cxnId="{3DDFF1F5-AF1F-48BB-8FC6-4CE926817C22}">
      <dgm:prSet/>
      <dgm:spPr/>
      <dgm:t>
        <a:bodyPr/>
        <a:lstStyle/>
        <a:p>
          <a:endParaRPr lang="en-US" sz="2400"/>
        </a:p>
      </dgm:t>
    </dgm:pt>
    <dgm:pt modelId="{1DC572E1-C718-4303-840E-5C268E1F827B}">
      <dgm:prSet phldrT="[Text]" custT="1"/>
      <dgm:spPr/>
      <dgm:t>
        <a:bodyPr/>
        <a:lstStyle/>
        <a:p>
          <a:r>
            <a:rPr lang="en-US" sz="1800" dirty="0"/>
            <a:t>Required testing, tracing and treatment protocols for being on campus </a:t>
          </a:r>
        </a:p>
      </dgm:t>
    </dgm:pt>
    <dgm:pt modelId="{D2A1787D-8544-4549-8740-15BCBB0FEF23}" type="parTrans" cxnId="{4D963530-6611-4395-9D01-2201BF6DACD1}">
      <dgm:prSet/>
      <dgm:spPr/>
      <dgm:t>
        <a:bodyPr/>
        <a:lstStyle/>
        <a:p>
          <a:endParaRPr lang="en-US"/>
        </a:p>
      </dgm:t>
    </dgm:pt>
    <dgm:pt modelId="{9F1A416D-27E2-452B-98E5-960C3B44BAE3}" type="sibTrans" cxnId="{4D963530-6611-4395-9D01-2201BF6DACD1}">
      <dgm:prSet/>
      <dgm:spPr/>
      <dgm:t>
        <a:bodyPr/>
        <a:lstStyle/>
        <a:p>
          <a:endParaRPr lang="en-US"/>
        </a:p>
      </dgm:t>
    </dgm:pt>
    <dgm:pt modelId="{A20A576D-1056-4D7E-AE6B-BADFE143BDD0}" type="pres">
      <dgm:prSet presAssocID="{F7718645-C3C3-4071-9C38-6E5244AF987C}" presName="linearFlow" presStyleCnt="0">
        <dgm:presLayoutVars>
          <dgm:dir/>
          <dgm:resizeHandles val="exact"/>
        </dgm:presLayoutVars>
      </dgm:prSet>
      <dgm:spPr/>
    </dgm:pt>
    <dgm:pt modelId="{E9BB6896-F593-47A5-8C29-AB257B9B914F}" type="pres">
      <dgm:prSet presAssocID="{5A0AD08E-A983-4A78-97D9-5813C837F3FA}" presName="composite" presStyleCnt="0"/>
      <dgm:spPr/>
    </dgm:pt>
    <dgm:pt modelId="{CBBE5128-27BC-4F58-94EB-817B5B3DF538}" type="pres">
      <dgm:prSet presAssocID="{5A0AD08E-A983-4A78-97D9-5813C837F3FA}" presName="imgShp" presStyleLbl="fgImgPlace1" presStyleIdx="0" presStyleCnt="6" custScaleX="110000" custScaleY="110000"/>
      <dgm:spPr>
        <a:blipFill rotWithShape="1">
          <a:blip xmlns:r="http://schemas.openxmlformats.org/officeDocument/2006/relationships" r:embed="rId1"/>
          <a:srcRect/>
          <a:stretch>
            <a:fillRect/>
          </a:stretch>
        </a:blipFill>
      </dgm:spPr>
    </dgm:pt>
    <dgm:pt modelId="{99974D5D-00E4-49E6-9DA4-F753A2EAC00B}" type="pres">
      <dgm:prSet presAssocID="{5A0AD08E-A983-4A78-97D9-5813C837F3FA}" presName="txShp" presStyleLbl="node1" presStyleIdx="0" presStyleCnt="6" custScaleY="108199">
        <dgm:presLayoutVars>
          <dgm:bulletEnabled val="1"/>
        </dgm:presLayoutVars>
      </dgm:prSet>
      <dgm:spPr/>
    </dgm:pt>
    <dgm:pt modelId="{0B7F6CDA-2313-43F7-8CAF-FDADCC38AD90}" type="pres">
      <dgm:prSet presAssocID="{8DE52288-C270-4303-B740-D41419164EFE}" presName="spacing" presStyleCnt="0"/>
      <dgm:spPr/>
    </dgm:pt>
    <dgm:pt modelId="{6DA6CD70-3AFF-42E7-8B0F-A916CCE7BC5E}" type="pres">
      <dgm:prSet presAssocID="{0630B18A-B833-467A-BBCC-CA3CF8535F84}" presName="composite" presStyleCnt="0"/>
      <dgm:spPr/>
    </dgm:pt>
    <dgm:pt modelId="{3F8E89B0-FB70-4D5A-B541-1BCEE950BE8E}" type="pres">
      <dgm:prSet presAssocID="{0630B18A-B833-467A-BBCC-CA3CF8535F84}" presName="imgShp" presStyleLbl="fgImgPlace1" presStyleIdx="1" presStyleCnt="6" custScaleX="110000" custScaleY="110000"/>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5FAA66D9-8C1A-41E2-B9D9-0BEC23CBC7D8}" type="pres">
      <dgm:prSet presAssocID="{0630B18A-B833-467A-BBCC-CA3CF8535F84}" presName="txShp" presStyleLbl="node1" presStyleIdx="1" presStyleCnt="6" custScaleY="108199">
        <dgm:presLayoutVars>
          <dgm:bulletEnabled val="1"/>
        </dgm:presLayoutVars>
      </dgm:prSet>
      <dgm:spPr/>
    </dgm:pt>
    <dgm:pt modelId="{37E68ED8-CA03-4829-8561-461678F54D39}" type="pres">
      <dgm:prSet presAssocID="{5955BA19-B4C5-4B4C-86D8-E3A2E8BD557E}" presName="spacing" presStyleCnt="0"/>
      <dgm:spPr/>
    </dgm:pt>
    <dgm:pt modelId="{DEE49A0B-412A-42EA-95C8-F625DE036909}" type="pres">
      <dgm:prSet presAssocID="{793AD4BC-8D49-4265-B5A3-75940E3DBFD5}" presName="composite" presStyleCnt="0"/>
      <dgm:spPr/>
    </dgm:pt>
    <dgm:pt modelId="{ED209EB5-C9ED-49BE-9F60-27E6736C9816}" type="pres">
      <dgm:prSet presAssocID="{793AD4BC-8D49-4265-B5A3-75940E3DBFD5}" presName="imgShp" presStyleLbl="fgImgPlace1" presStyleIdx="2" presStyleCnt="6" custScaleX="110000" custScaleY="110000"/>
      <dgm:spPr>
        <a:blipFill rotWithShape="1">
          <a:blip xmlns:r="http://schemas.openxmlformats.org/officeDocument/2006/relationships"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a:blipFill>
      </dgm:spPr>
    </dgm:pt>
    <dgm:pt modelId="{E9876F57-0A1B-4DB8-8425-A4A3563CC18E}" type="pres">
      <dgm:prSet presAssocID="{793AD4BC-8D49-4265-B5A3-75940E3DBFD5}" presName="txShp" presStyleLbl="node1" presStyleIdx="2" presStyleCnt="6" custScaleY="108199">
        <dgm:presLayoutVars>
          <dgm:bulletEnabled val="1"/>
        </dgm:presLayoutVars>
      </dgm:prSet>
      <dgm:spPr/>
    </dgm:pt>
    <dgm:pt modelId="{E339B53D-249B-4926-8513-C7D4C1CF572A}" type="pres">
      <dgm:prSet presAssocID="{5D2FC87D-0ABB-4384-B60F-56456CACE957}" presName="spacing" presStyleCnt="0"/>
      <dgm:spPr/>
    </dgm:pt>
    <dgm:pt modelId="{23385FCD-B035-4E45-ABB4-0895B32C7DF5}" type="pres">
      <dgm:prSet presAssocID="{679DAA1A-4D25-40C5-A8F8-988124449DC4}" presName="composite" presStyleCnt="0"/>
      <dgm:spPr/>
    </dgm:pt>
    <dgm:pt modelId="{63F488D3-498B-4077-A436-4BC4C3194A58}" type="pres">
      <dgm:prSet presAssocID="{679DAA1A-4D25-40C5-A8F8-988124449DC4}" presName="imgShp" presStyleLbl="fgImgPlace1" presStyleIdx="3" presStyleCnt="6" custScaleX="110000" custScaleY="110000"/>
      <dgm:spPr>
        <a:blipFill rotWithShape="1">
          <a:blip xmlns:r="http://schemas.openxmlformats.org/officeDocument/2006/relationships"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a:fillRect/>
          </a:stretch>
        </a:blipFill>
      </dgm:spPr>
    </dgm:pt>
    <dgm:pt modelId="{6FF3C931-9F6B-40C2-9EA3-833527299B37}" type="pres">
      <dgm:prSet presAssocID="{679DAA1A-4D25-40C5-A8F8-988124449DC4}" presName="txShp" presStyleLbl="node1" presStyleIdx="3" presStyleCnt="6" custScaleY="108199">
        <dgm:presLayoutVars>
          <dgm:bulletEnabled val="1"/>
        </dgm:presLayoutVars>
      </dgm:prSet>
      <dgm:spPr/>
    </dgm:pt>
    <dgm:pt modelId="{2F44FE58-0A3F-4505-9746-FF7C91E306FC}" type="pres">
      <dgm:prSet presAssocID="{E492F5B1-7A34-4FE0-A775-A067E3301F75}" presName="spacing" presStyleCnt="0"/>
      <dgm:spPr/>
    </dgm:pt>
    <dgm:pt modelId="{DC8E494B-1BF7-4BF4-91BD-D79148702D59}" type="pres">
      <dgm:prSet presAssocID="{8E9FF639-D018-4EEA-BD59-F2FAFBC667AA}" presName="composite" presStyleCnt="0"/>
      <dgm:spPr/>
    </dgm:pt>
    <dgm:pt modelId="{DC9AA534-04E0-4365-9CBB-8E36B74F6AD5}" type="pres">
      <dgm:prSet presAssocID="{8E9FF639-D018-4EEA-BD59-F2FAFBC667AA}" presName="imgShp" presStyleLbl="fgImgPlace1" presStyleIdx="4" presStyleCnt="6" custScaleX="110000" custScaleY="110000"/>
      <dgm:spPr>
        <a:blipFill rotWithShape="1">
          <a:blip xmlns:r="http://schemas.openxmlformats.org/officeDocument/2006/relationships" r:embed="rId7">
            <a:duotone>
              <a:prstClr val="black"/>
              <a:schemeClr val="tx2">
                <a:lumMod val="20000"/>
                <a:lumOff val="80000"/>
                <a:tint val="45000"/>
                <a:satMod val="400000"/>
              </a:schemeClr>
            </a:duotone>
          </a:blip>
          <a:srcRect/>
          <a:stretch>
            <a:fillRect/>
          </a:stretch>
        </a:blipFill>
      </dgm:spPr>
    </dgm:pt>
    <dgm:pt modelId="{6C703565-E4C3-4E5B-9CBC-445DA5DA8A20}" type="pres">
      <dgm:prSet presAssocID="{8E9FF639-D018-4EEA-BD59-F2FAFBC667AA}" presName="txShp" presStyleLbl="node1" presStyleIdx="4" presStyleCnt="6" custScaleY="108199">
        <dgm:presLayoutVars>
          <dgm:bulletEnabled val="1"/>
        </dgm:presLayoutVars>
      </dgm:prSet>
      <dgm:spPr/>
    </dgm:pt>
    <dgm:pt modelId="{5258D434-FA19-4243-AFE7-4541C9A3AABD}" type="pres">
      <dgm:prSet presAssocID="{A8B30134-7522-42AE-B27E-64D8A545DA81}" presName="spacing" presStyleCnt="0"/>
      <dgm:spPr/>
    </dgm:pt>
    <dgm:pt modelId="{96C989F4-2AF9-458F-B8DF-A755360FDDF1}" type="pres">
      <dgm:prSet presAssocID="{1DC572E1-C718-4303-840E-5C268E1F827B}" presName="composite" presStyleCnt="0"/>
      <dgm:spPr/>
    </dgm:pt>
    <dgm:pt modelId="{EB225DBB-B12F-45C5-BC8F-86D9B125E3EF}" type="pres">
      <dgm:prSet presAssocID="{1DC572E1-C718-4303-840E-5C268E1F827B}" presName="imgShp" presStyleLbl="fgImgPlace1" presStyleIdx="5" presStyleCnt="6"/>
      <dgm:spPr>
        <a:blipFill rotWithShape="1">
          <a:blip xmlns:r="http://schemas.openxmlformats.org/officeDocument/2006/relationships" r:embed="rId8"/>
          <a:srcRect/>
          <a:stretch>
            <a:fillRect/>
          </a:stretch>
        </a:blipFill>
      </dgm:spPr>
    </dgm:pt>
    <dgm:pt modelId="{98923AE5-3FBA-441C-AFA8-816529B19E70}" type="pres">
      <dgm:prSet presAssocID="{1DC572E1-C718-4303-840E-5C268E1F827B}" presName="txShp" presStyleLbl="node1" presStyleIdx="5" presStyleCnt="6" custScaleY="109596">
        <dgm:presLayoutVars>
          <dgm:bulletEnabled val="1"/>
        </dgm:presLayoutVars>
      </dgm:prSet>
      <dgm:spPr/>
    </dgm:pt>
  </dgm:ptLst>
  <dgm:cxnLst>
    <dgm:cxn modelId="{5FDD5200-5C31-4F7D-A4C4-7955663E5D90}" srcId="{F7718645-C3C3-4071-9C38-6E5244AF987C}" destId="{5A0AD08E-A983-4A78-97D9-5813C837F3FA}" srcOrd="0" destOrd="0" parTransId="{AB51A70B-D803-4CED-9FD7-F9E7D0DCEB7D}" sibTransId="{8DE52288-C270-4303-B740-D41419164EFE}"/>
    <dgm:cxn modelId="{09DB6D1A-64F0-47DF-89AD-59242CC21DE5}" type="presOf" srcId="{F7718645-C3C3-4071-9C38-6E5244AF987C}" destId="{A20A576D-1056-4D7E-AE6B-BADFE143BDD0}" srcOrd="0" destOrd="0" presId="urn:microsoft.com/office/officeart/2005/8/layout/vList3"/>
    <dgm:cxn modelId="{D8FF4C24-335D-4EFC-A59C-13F6EB8AFE8D}" type="presOf" srcId="{5A0AD08E-A983-4A78-97D9-5813C837F3FA}" destId="{99974D5D-00E4-49E6-9DA4-F753A2EAC00B}" srcOrd="0" destOrd="0" presId="urn:microsoft.com/office/officeart/2005/8/layout/vList3"/>
    <dgm:cxn modelId="{4D963530-6611-4395-9D01-2201BF6DACD1}" srcId="{F7718645-C3C3-4071-9C38-6E5244AF987C}" destId="{1DC572E1-C718-4303-840E-5C268E1F827B}" srcOrd="5" destOrd="0" parTransId="{D2A1787D-8544-4549-8740-15BCBB0FEF23}" sibTransId="{9F1A416D-27E2-452B-98E5-960C3B44BAE3}"/>
    <dgm:cxn modelId="{67E9BF3C-FF16-418D-88C7-959710361608}" srcId="{F7718645-C3C3-4071-9C38-6E5244AF987C}" destId="{0630B18A-B833-467A-BBCC-CA3CF8535F84}" srcOrd="1" destOrd="0" parTransId="{2874F95C-052D-429B-92AF-4BAA614E4BCD}" sibTransId="{5955BA19-B4C5-4B4C-86D8-E3A2E8BD557E}"/>
    <dgm:cxn modelId="{759D0648-B739-4A2A-814A-4473E9EB0755}" srcId="{F7718645-C3C3-4071-9C38-6E5244AF987C}" destId="{679DAA1A-4D25-40C5-A8F8-988124449DC4}" srcOrd="3" destOrd="0" parTransId="{0630F094-8720-4D69-85A3-4013CF1801CC}" sibTransId="{E492F5B1-7A34-4FE0-A775-A067E3301F75}"/>
    <dgm:cxn modelId="{BE6BE548-E31A-46C6-AC71-03567A144A73}" type="presOf" srcId="{679DAA1A-4D25-40C5-A8F8-988124449DC4}" destId="{6FF3C931-9F6B-40C2-9EA3-833527299B37}" srcOrd="0" destOrd="0" presId="urn:microsoft.com/office/officeart/2005/8/layout/vList3"/>
    <dgm:cxn modelId="{5C5B6E4E-370F-4581-99B4-6E18AD826DC8}" type="presOf" srcId="{1DC572E1-C718-4303-840E-5C268E1F827B}" destId="{98923AE5-3FBA-441C-AFA8-816529B19E70}" srcOrd="0" destOrd="0" presId="urn:microsoft.com/office/officeart/2005/8/layout/vList3"/>
    <dgm:cxn modelId="{9981287F-7F22-43BC-B0F4-DD9A0AE09556}" type="presOf" srcId="{0630B18A-B833-467A-BBCC-CA3CF8535F84}" destId="{5FAA66D9-8C1A-41E2-B9D9-0BEC23CBC7D8}" srcOrd="0" destOrd="0" presId="urn:microsoft.com/office/officeart/2005/8/layout/vList3"/>
    <dgm:cxn modelId="{39288BBD-AB86-45C5-9DC2-ABD3D7AF24C1}" type="presOf" srcId="{8E9FF639-D018-4EEA-BD59-F2FAFBC667AA}" destId="{6C703565-E4C3-4E5B-9CBC-445DA5DA8A20}" srcOrd="0" destOrd="0" presId="urn:microsoft.com/office/officeart/2005/8/layout/vList3"/>
    <dgm:cxn modelId="{F48B45E9-F84E-4CF8-A40F-7AF103863509}" type="presOf" srcId="{793AD4BC-8D49-4265-B5A3-75940E3DBFD5}" destId="{E9876F57-0A1B-4DB8-8425-A4A3563CC18E}" srcOrd="0" destOrd="0" presId="urn:microsoft.com/office/officeart/2005/8/layout/vList3"/>
    <dgm:cxn modelId="{3DDFF1F5-AF1F-48BB-8FC6-4CE926817C22}" srcId="{F7718645-C3C3-4071-9C38-6E5244AF987C}" destId="{793AD4BC-8D49-4265-B5A3-75940E3DBFD5}" srcOrd="2" destOrd="0" parTransId="{3A662F67-2FC9-453E-A743-5C754C3B2101}" sibTransId="{5D2FC87D-0ABB-4384-B60F-56456CACE957}"/>
    <dgm:cxn modelId="{600CF5F8-6D3F-4B23-9088-B50EBD25680B}" srcId="{F7718645-C3C3-4071-9C38-6E5244AF987C}" destId="{8E9FF639-D018-4EEA-BD59-F2FAFBC667AA}" srcOrd="4" destOrd="0" parTransId="{C82F56DB-EECB-4555-961D-650C128DD1ED}" sibTransId="{A8B30134-7522-42AE-B27E-64D8A545DA81}"/>
    <dgm:cxn modelId="{1827BFA1-A43B-4D0A-B449-250E85D0CBE3}" type="presParOf" srcId="{A20A576D-1056-4D7E-AE6B-BADFE143BDD0}" destId="{E9BB6896-F593-47A5-8C29-AB257B9B914F}" srcOrd="0" destOrd="0" presId="urn:microsoft.com/office/officeart/2005/8/layout/vList3"/>
    <dgm:cxn modelId="{790CAB83-A708-4843-9FD3-00090954C114}" type="presParOf" srcId="{E9BB6896-F593-47A5-8C29-AB257B9B914F}" destId="{CBBE5128-27BC-4F58-94EB-817B5B3DF538}" srcOrd="0" destOrd="0" presId="urn:microsoft.com/office/officeart/2005/8/layout/vList3"/>
    <dgm:cxn modelId="{3F703456-AFAC-4FF5-8148-48C279BAA360}" type="presParOf" srcId="{E9BB6896-F593-47A5-8C29-AB257B9B914F}" destId="{99974D5D-00E4-49E6-9DA4-F753A2EAC00B}" srcOrd="1" destOrd="0" presId="urn:microsoft.com/office/officeart/2005/8/layout/vList3"/>
    <dgm:cxn modelId="{B9B183A0-A24F-4498-B83E-17D68280D6CE}" type="presParOf" srcId="{A20A576D-1056-4D7E-AE6B-BADFE143BDD0}" destId="{0B7F6CDA-2313-43F7-8CAF-FDADCC38AD90}" srcOrd="1" destOrd="0" presId="urn:microsoft.com/office/officeart/2005/8/layout/vList3"/>
    <dgm:cxn modelId="{3A8B2784-4AF6-48C7-9ADC-CFBBAEA6BF15}" type="presParOf" srcId="{A20A576D-1056-4D7E-AE6B-BADFE143BDD0}" destId="{6DA6CD70-3AFF-42E7-8B0F-A916CCE7BC5E}" srcOrd="2" destOrd="0" presId="urn:microsoft.com/office/officeart/2005/8/layout/vList3"/>
    <dgm:cxn modelId="{62119D69-17A2-4B73-872E-FF8E859F6E22}" type="presParOf" srcId="{6DA6CD70-3AFF-42E7-8B0F-A916CCE7BC5E}" destId="{3F8E89B0-FB70-4D5A-B541-1BCEE950BE8E}" srcOrd="0" destOrd="0" presId="urn:microsoft.com/office/officeart/2005/8/layout/vList3"/>
    <dgm:cxn modelId="{D9E0CC79-D250-408E-9FDC-C42EC7910FDF}" type="presParOf" srcId="{6DA6CD70-3AFF-42E7-8B0F-A916CCE7BC5E}" destId="{5FAA66D9-8C1A-41E2-B9D9-0BEC23CBC7D8}" srcOrd="1" destOrd="0" presId="urn:microsoft.com/office/officeart/2005/8/layout/vList3"/>
    <dgm:cxn modelId="{6FC70F52-0542-4B52-9840-826C14EC876C}" type="presParOf" srcId="{A20A576D-1056-4D7E-AE6B-BADFE143BDD0}" destId="{37E68ED8-CA03-4829-8561-461678F54D39}" srcOrd="3" destOrd="0" presId="urn:microsoft.com/office/officeart/2005/8/layout/vList3"/>
    <dgm:cxn modelId="{AB60D856-95CB-4C60-9B79-FE18703258BC}" type="presParOf" srcId="{A20A576D-1056-4D7E-AE6B-BADFE143BDD0}" destId="{DEE49A0B-412A-42EA-95C8-F625DE036909}" srcOrd="4" destOrd="0" presId="urn:microsoft.com/office/officeart/2005/8/layout/vList3"/>
    <dgm:cxn modelId="{F9737EB2-C064-419D-BCCF-F87A3C83D794}" type="presParOf" srcId="{DEE49A0B-412A-42EA-95C8-F625DE036909}" destId="{ED209EB5-C9ED-49BE-9F60-27E6736C9816}" srcOrd="0" destOrd="0" presId="urn:microsoft.com/office/officeart/2005/8/layout/vList3"/>
    <dgm:cxn modelId="{3E4BCE23-4538-4DBD-A356-2FFC4D78F26C}" type="presParOf" srcId="{DEE49A0B-412A-42EA-95C8-F625DE036909}" destId="{E9876F57-0A1B-4DB8-8425-A4A3563CC18E}" srcOrd="1" destOrd="0" presId="urn:microsoft.com/office/officeart/2005/8/layout/vList3"/>
    <dgm:cxn modelId="{730D616F-08D6-44E2-8892-D3D78671F96E}" type="presParOf" srcId="{A20A576D-1056-4D7E-AE6B-BADFE143BDD0}" destId="{E339B53D-249B-4926-8513-C7D4C1CF572A}" srcOrd="5" destOrd="0" presId="urn:microsoft.com/office/officeart/2005/8/layout/vList3"/>
    <dgm:cxn modelId="{48049BB4-ADEA-4CCD-BBA3-C7827A98FB61}" type="presParOf" srcId="{A20A576D-1056-4D7E-AE6B-BADFE143BDD0}" destId="{23385FCD-B035-4E45-ABB4-0895B32C7DF5}" srcOrd="6" destOrd="0" presId="urn:microsoft.com/office/officeart/2005/8/layout/vList3"/>
    <dgm:cxn modelId="{A34DD5AD-8B12-4D46-ACC2-A05B62A19021}" type="presParOf" srcId="{23385FCD-B035-4E45-ABB4-0895B32C7DF5}" destId="{63F488D3-498B-4077-A436-4BC4C3194A58}" srcOrd="0" destOrd="0" presId="urn:microsoft.com/office/officeart/2005/8/layout/vList3"/>
    <dgm:cxn modelId="{ED1FB652-1483-4E22-AF0D-065BB759543F}" type="presParOf" srcId="{23385FCD-B035-4E45-ABB4-0895B32C7DF5}" destId="{6FF3C931-9F6B-40C2-9EA3-833527299B37}" srcOrd="1" destOrd="0" presId="urn:microsoft.com/office/officeart/2005/8/layout/vList3"/>
    <dgm:cxn modelId="{24CDAC4C-4F04-487E-AEC0-14ACD8382A34}" type="presParOf" srcId="{A20A576D-1056-4D7E-AE6B-BADFE143BDD0}" destId="{2F44FE58-0A3F-4505-9746-FF7C91E306FC}" srcOrd="7" destOrd="0" presId="urn:microsoft.com/office/officeart/2005/8/layout/vList3"/>
    <dgm:cxn modelId="{D9D7DFE3-D1D1-420C-992A-C0FBBB051740}" type="presParOf" srcId="{A20A576D-1056-4D7E-AE6B-BADFE143BDD0}" destId="{DC8E494B-1BF7-4BF4-91BD-D79148702D59}" srcOrd="8" destOrd="0" presId="urn:microsoft.com/office/officeart/2005/8/layout/vList3"/>
    <dgm:cxn modelId="{AC1859E7-75BE-4B37-B42C-A8E34D602C9F}" type="presParOf" srcId="{DC8E494B-1BF7-4BF4-91BD-D79148702D59}" destId="{DC9AA534-04E0-4365-9CBB-8E36B74F6AD5}" srcOrd="0" destOrd="0" presId="urn:microsoft.com/office/officeart/2005/8/layout/vList3"/>
    <dgm:cxn modelId="{FE93B90F-6D15-4779-9361-B304C4F517D3}" type="presParOf" srcId="{DC8E494B-1BF7-4BF4-91BD-D79148702D59}" destId="{6C703565-E4C3-4E5B-9CBC-445DA5DA8A20}" srcOrd="1" destOrd="0" presId="urn:microsoft.com/office/officeart/2005/8/layout/vList3"/>
    <dgm:cxn modelId="{DB84C327-4469-4A6A-AE6C-6641C934429D}" type="presParOf" srcId="{A20A576D-1056-4D7E-AE6B-BADFE143BDD0}" destId="{5258D434-FA19-4243-AFE7-4541C9A3AABD}" srcOrd="9" destOrd="0" presId="urn:microsoft.com/office/officeart/2005/8/layout/vList3"/>
    <dgm:cxn modelId="{89637EF0-C317-4207-87A1-C2F55A484A29}" type="presParOf" srcId="{A20A576D-1056-4D7E-AE6B-BADFE143BDD0}" destId="{96C989F4-2AF9-458F-B8DF-A755360FDDF1}" srcOrd="10" destOrd="0" presId="urn:microsoft.com/office/officeart/2005/8/layout/vList3"/>
    <dgm:cxn modelId="{331A4C86-8D3D-4A41-9864-F7FA5B9DEC17}" type="presParOf" srcId="{96C989F4-2AF9-458F-B8DF-A755360FDDF1}" destId="{EB225DBB-B12F-45C5-BC8F-86D9B125E3EF}" srcOrd="0" destOrd="0" presId="urn:microsoft.com/office/officeart/2005/8/layout/vList3"/>
    <dgm:cxn modelId="{F378D589-B04C-4B54-B05F-2A982CB4CCA7}" type="presParOf" srcId="{96C989F4-2AF9-458F-B8DF-A755360FDDF1}" destId="{98923AE5-3FBA-441C-AFA8-816529B19E7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718645-C3C3-4071-9C38-6E5244AF987C}" type="doc">
      <dgm:prSet loTypeId="urn:microsoft.com/office/officeart/2005/8/layout/vList3" loCatId="list" qsTypeId="urn:microsoft.com/office/officeart/2005/8/quickstyle/simple1" qsCatId="simple" csTypeId="urn:microsoft.com/office/officeart/2005/8/colors/accent0_2" csCatId="mainScheme" phldr="1"/>
      <dgm:spPr/>
    </dgm:pt>
    <dgm:pt modelId="{5A0AD08E-A983-4A78-97D9-5813C837F3FA}">
      <dgm:prSet phldrT="[Text]" custT="1"/>
      <dgm:spPr/>
      <dgm:t>
        <a:bodyPr/>
        <a:lstStyle/>
        <a:p>
          <a:r>
            <a:rPr lang="en-US" sz="1800" dirty="0"/>
            <a:t>Practice physical distancing (6 feet apart) inside and outside</a:t>
          </a:r>
        </a:p>
      </dgm:t>
    </dgm:pt>
    <dgm:pt modelId="{AB51A70B-D803-4CED-9FD7-F9E7D0DCEB7D}" type="parTrans" cxnId="{5FDD5200-5C31-4F7D-A4C4-7955663E5D90}">
      <dgm:prSet/>
      <dgm:spPr/>
      <dgm:t>
        <a:bodyPr/>
        <a:lstStyle/>
        <a:p>
          <a:endParaRPr lang="en-US" sz="2400"/>
        </a:p>
      </dgm:t>
    </dgm:pt>
    <dgm:pt modelId="{8DE52288-C270-4303-B740-D41419164EFE}" type="sibTrans" cxnId="{5FDD5200-5C31-4F7D-A4C4-7955663E5D90}">
      <dgm:prSet/>
      <dgm:spPr/>
      <dgm:t>
        <a:bodyPr/>
        <a:lstStyle/>
        <a:p>
          <a:endParaRPr lang="en-US" sz="2400"/>
        </a:p>
      </dgm:t>
    </dgm:pt>
    <dgm:pt modelId="{0630B18A-B833-467A-BBCC-CA3CF8535F84}">
      <dgm:prSet phldrT="[Text]" custT="1"/>
      <dgm:spPr/>
      <dgm:t>
        <a:bodyPr/>
        <a:lstStyle/>
        <a:p>
          <a:r>
            <a:rPr lang="en-US" sz="1800" dirty="0"/>
            <a:t>Quarantine for 14 days upon entering state</a:t>
          </a:r>
        </a:p>
      </dgm:t>
    </dgm:pt>
    <dgm:pt modelId="{2874F95C-052D-429B-92AF-4BAA614E4BCD}" type="parTrans" cxnId="{67E9BF3C-FF16-418D-88C7-959710361608}">
      <dgm:prSet/>
      <dgm:spPr/>
      <dgm:t>
        <a:bodyPr/>
        <a:lstStyle/>
        <a:p>
          <a:endParaRPr lang="en-US" sz="2400"/>
        </a:p>
      </dgm:t>
    </dgm:pt>
    <dgm:pt modelId="{5955BA19-B4C5-4B4C-86D8-E3A2E8BD557E}" type="sibTrans" cxnId="{67E9BF3C-FF16-418D-88C7-959710361608}">
      <dgm:prSet/>
      <dgm:spPr/>
      <dgm:t>
        <a:bodyPr/>
        <a:lstStyle/>
        <a:p>
          <a:endParaRPr lang="en-US" sz="2400"/>
        </a:p>
      </dgm:t>
    </dgm:pt>
    <dgm:pt modelId="{679DAA1A-4D25-40C5-A8F8-988124449DC4}">
      <dgm:prSet phldrT="[Text]" custT="1"/>
      <dgm:spPr/>
      <dgm:t>
        <a:bodyPr/>
        <a:lstStyle/>
        <a:p>
          <a:r>
            <a:rPr lang="en-US" sz="1800" dirty="0"/>
            <a:t>Handwashing or sanitizing hands made available throughout campus</a:t>
          </a:r>
        </a:p>
      </dgm:t>
    </dgm:pt>
    <dgm:pt modelId="{0630F094-8720-4D69-85A3-4013CF1801CC}" type="parTrans" cxnId="{759D0648-B739-4A2A-814A-4473E9EB0755}">
      <dgm:prSet/>
      <dgm:spPr/>
      <dgm:t>
        <a:bodyPr/>
        <a:lstStyle/>
        <a:p>
          <a:endParaRPr lang="en-US" sz="2400"/>
        </a:p>
      </dgm:t>
    </dgm:pt>
    <dgm:pt modelId="{E492F5B1-7A34-4FE0-A775-A067E3301F75}" type="sibTrans" cxnId="{759D0648-B739-4A2A-814A-4473E9EB0755}">
      <dgm:prSet/>
      <dgm:spPr/>
      <dgm:t>
        <a:bodyPr/>
        <a:lstStyle/>
        <a:p>
          <a:endParaRPr lang="en-US" sz="2400"/>
        </a:p>
      </dgm:t>
    </dgm:pt>
    <dgm:pt modelId="{8E9FF639-D018-4EEA-BD59-F2FAFBC667AA}">
      <dgm:prSet phldrT="[Text]" custT="1"/>
      <dgm:spPr/>
      <dgm:t>
        <a:bodyPr/>
        <a:lstStyle/>
        <a:p>
          <a:r>
            <a:rPr lang="en-US" sz="1800" dirty="0"/>
            <a:t>Increased cleaning and sanitation</a:t>
          </a:r>
        </a:p>
      </dgm:t>
    </dgm:pt>
    <dgm:pt modelId="{C82F56DB-EECB-4555-961D-650C128DD1ED}" type="parTrans" cxnId="{600CF5F8-6D3F-4B23-9088-B50EBD25680B}">
      <dgm:prSet/>
      <dgm:spPr/>
      <dgm:t>
        <a:bodyPr/>
        <a:lstStyle/>
        <a:p>
          <a:endParaRPr lang="en-US" sz="2400"/>
        </a:p>
      </dgm:t>
    </dgm:pt>
    <dgm:pt modelId="{A8B30134-7522-42AE-B27E-64D8A545DA81}" type="sibTrans" cxnId="{600CF5F8-6D3F-4B23-9088-B50EBD25680B}">
      <dgm:prSet/>
      <dgm:spPr/>
      <dgm:t>
        <a:bodyPr/>
        <a:lstStyle/>
        <a:p>
          <a:endParaRPr lang="en-US" sz="2400"/>
        </a:p>
      </dgm:t>
    </dgm:pt>
    <dgm:pt modelId="{793AD4BC-8D49-4265-B5A3-75940E3DBFD5}">
      <dgm:prSet phldrT="[Text]" custT="1"/>
      <dgm:spPr/>
      <dgm:t>
        <a:bodyPr/>
        <a:lstStyle/>
        <a:p>
          <a:r>
            <a:rPr lang="en-US" sz="1800" dirty="0"/>
            <a:t>Require face covering</a:t>
          </a:r>
        </a:p>
      </dgm:t>
    </dgm:pt>
    <dgm:pt modelId="{3A662F67-2FC9-453E-A743-5C754C3B2101}" type="parTrans" cxnId="{3DDFF1F5-AF1F-48BB-8FC6-4CE926817C22}">
      <dgm:prSet/>
      <dgm:spPr/>
      <dgm:t>
        <a:bodyPr/>
        <a:lstStyle/>
        <a:p>
          <a:endParaRPr lang="en-US" sz="2400"/>
        </a:p>
      </dgm:t>
    </dgm:pt>
    <dgm:pt modelId="{5D2FC87D-0ABB-4384-B60F-56456CACE957}" type="sibTrans" cxnId="{3DDFF1F5-AF1F-48BB-8FC6-4CE926817C22}">
      <dgm:prSet/>
      <dgm:spPr/>
      <dgm:t>
        <a:bodyPr/>
        <a:lstStyle/>
        <a:p>
          <a:endParaRPr lang="en-US" sz="2400"/>
        </a:p>
      </dgm:t>
    </dgm:pt>
    <dgm:pt modelId="{1DC572E1-C718-4303-840E-5C268E1F827B}">
      <dgm:prSet phldrT="[Text]" custT="1"/>
      <dgm:spPr/>
      <dgm:t>
        <a:bodyPr/>
        <a:lstStyle/>
        <a:p>
          <a:r>
            <a:rPr lang="en-US" sz="1800" dirty="0"/>
            <a:t>Required testing, tracing and treatment protocols for being on campus </a:t>
          </a:r>
        </a:p>
      </dgm:t>
    </dgm:pt>
    <dgm:pt modelId="{D2A1787D-8544-4549-8740-15BCBB0FEF23}" type="parTrans" cxnId="{4D963530-6611-4395-9D01-2201BF6DACD1}">
      <dgm:prSet/>
      <dgm:spPr/>
      <dgm:t>
        <a:bodyPr/>
        <a:lstStyle/>
        <a:p>
          <a:endParaRPr lang="en-US"/>
        </a:p>
      </dgm:t>
    </dgm:pt>
    <dgm:pt modelId="{9F1A416D-27E2-452B-98E5-960C3B44BAE3}" type="sibTrans" cxnId="{4D963530-6611-4395-9D01-2201BF6DACD1}">
      <dgm:prSet/>
      <dgm:spPr/>
      <dgm:t>
        <a:bodyPr/>
        <a:lstStyle/>
        <a:p>
          <a:endParaRPr lang="en-US"/>
        </a:p>
      </dgm:t>
    </dgm:pt>
    <dgm:pt modelId="{A20A576D-1056-4D7E-AE6B-BADFE143BDD0}" type="pres">
      <dgm:prSet presAssocID="{F7718645-C3C3-4071-9C38-6E5244AF987C}" presName="linearFlow" presStyleCnt="0">
        <dgm:presLayoutVars>
          <dgm:dir/>
          <dgm:resizeHandles val="exact"/>
        </dgm:presLayoutVars>
      </dgm:prSet>
      <dgm:spPr/>
    </dgm:pt>
    <dgm:pt modelId="{E9BB6896-F593-47A5-8C29-AB257B9B914F}" type="pres">
      <dgm:prSet presAssocID="{5A0AD08E-A983-4A78-97D9-5813C837F3FA}" presName="composite" presStyleCnt="0"/>
      <dgm:spPr/>
    </dgm:pt>
    <dgm:pt modelId="{CBBE5128-27BC-4F58-94EB-817B5B3DF538}" type="pres">
      <dgm:prSet presAssocID="{5A0AD08E-A983-4A78-97D9-5813C837F3FA}" presName="imgShp" presStyleLbl="fgImgPlace1" presStyleIdx="0" presStyleCnt="6" custScaleX="110000" custScaleY="110000"/>
      <dgm:spPr>
        <a:blipFill rotWithShape="1">
          <a:blip xmlns:r="http://schemas.openxmlformats.org/officeDocument/2006/relationships" r:embed="rId1"/>
          <a:srcRect/>
          <a:stretch>
            <a:fillRect/>
          </a:stretch>
        </a:blipFill>
      </dgm:spPr>
    </dgm:pt>
    <dgm:pt modelId="{99974D5D-00E4-49E6-9DA4-F753A2EAC00B}" type="pres">
      <dgm:prSet presAssocID="{5A0AD08E-A983-4A78-97D9-5813C837F3FA}" presName="txShp" presStyleLbl="node1" presStyleIdx="0" presStyleCnt="6" custScaleY="108199">
        <dgm:presLayoutVars>
          <dgm:bulletEnabled val="1"/>
        </dgm:presLayoutVars>
      </dgm:prSet>
      <dgm:spPr/>
    </dgm:pt>
    <dgm:pt modelId="{0B7F6CDA-2313-43F7-8CAF-FDADCC38AD90}" type="pres">
      <dgm:prSet presAssocID="{8DE52288-C270-4303-B740-D41419164EFE}" presName="spacing" presStyleCnt="0"/>
      <dgm:spPr/>
    </dgm:pt>
    <dgm:pt modelId="{6DA6CD70-3AFF-42E7-8B0F-A916CCE7BC5E}" type="pres">
      <dgm:prSet presAssocID="{0630B18A-B833-467A-BBCC-CA3CF8535F84}" presName="composite" presStyleCnt="0"/>
      <dgm:spPr/>
    </dgm:pt>
    <dgm:pt modelId="{3F8E89B0-FB70-4D5A-B541-1BCEE950BE8E}" type="pres">
      <dgm:prSet presAssocID="{0630B18A-B833-467A-BBCC-CA3CF8535F84}" presName="imgShp" presStyleLbl="fgImgPlace1" presStyleIdx="1" presStyleCnt="6" custScaleX="110000" custScaleY="110000"/>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5FAA66D9-8C1A-41E2-B9D9-0BEC23CBC7D8}" type="pres">
      <dgm:prSet presAssocID="{0630B18A-B833-467A-BBCC-CA3CF8535F84}" presName="txShp" presStyleLbl="node1" presStyleIdx="1" presStyleCnt="6" custScaleY="108199">
        <dgm:presLayoutVars>
          <dgm:bulletEnabled val="1"/>
        </dgm:presLayoutVars>
      </dgm:prSet>
      <dgm:spPr/>
    </dgm:pt>
    <dgm:pt modelId="{37E68ED8-CA03-4829-8561-461678F54D39}" type="pres">
      <dgm:prSet presAssocID="{5955BA19-B4C5-4B4C-86D8-E3A2E8BD557E}" presName="spacing" presStyleCnt="0"/>
      <dgm:spPr/>
    </dgm:pt>
    <dgm:pt modelId="{DEE49A0B-412A-42EA-95C8-F625DE036909}" type="pres">
      <dgm:prSet presAssocID="{793AD4BC-8D49-4265-B5A3-75940E3DBFD5}" presName="composite" presStyleCnt="0"/>
      <dgm:spPr/>
    </dgm:pt>
    <dgm:pt modelId="{ED209EB5-C9ED-49BE-9F60-27E6736C9816}" type="pres">
      <dgm:prSet presAssocID="{793AD4BC-8D49-4265-B5A3-75940E3DBFD5}" presName="imgShp" presStyleLbl="fgImgPlace1" presStyleIdx="2" presStyleCnt="6" custScaleX="110000" custScaleY="110000"/>
      <dgm:spPr>
        <a:blipFill rotWithShape="1">
          <a:blip xmlns:r="http://schemas.openxmlformats.org/officeDocument/2006/relationships"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a:blipFill>
      </dgm:spPr>
    </dgm:pt>
    <dgm:pt modelId="{E9876F57-0A1B-4DB8-8425-A4A3563CC18E}" type="pres">
      <dgm:prSet presAssocID="{793AD4BC-8D49-4265-B5A3-75940E3DBFD5}" presName="txShp" presStyleLbl="node1" presStyleIdx="2" presStyleCnt="6" custScaleY="108199">
        <dgm:presLayoutVars>
          <dgm:bulletEnabled val="1"/>
        </dgm:presLayoutVars>
      </dgm:prSet>
      <dgm:spPr/>
    </dgm:pt>
    <dgm:pt modelId="{E339B53D-249B-4926-8513-C7D4C1CF572A}" type="pres">
      <dgm:prSet presAssocID="{5D2FC87D-0ABB-4384-B60F-56456CACE957}" presName="spacing" presStyleCnt="0"/>
      <dgm:spPr/>
    </dgm:pt>
    <dgm:pt modelId="{23385FCD-B035-4E45-ABB4-0895B32C7DF5}" type="pres">
      <dgm:prSet presAssocID="{679DAA1A-4D25-40C5-A8F8-988124449DC4}" presName="composite" presStyleCnt="0"/>
      <dgm:spPr/>
    </dgm:pt>
    <dgm:pt modelId="{63F488D3-498B-4077-A436-4BC4C3194A58}" type="pres">
      <dgm:prSet presAssocID="{679DAA1A-4D25-40C5-A8F8-988124449DC4}" presName="imgShp" presStyleLbl="fgImgPlace1" presStyleIdx="3" presStyleCnt="6" custScaleX="110000" custScaleY="110000"/>
      <dgm:spPr>
        <a:blipFill rotWithShape="1">
          <a:blip xmlns:r="http://schemas.openxmlformats.org/officeDocument/2006/relationships"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a:fillRect/>
          </a:stretch>
        </a:blipFill>
      </dgm:spPr>
    </dgm:pt>
    <dgm:pt modelId="{6FF3C931-9F6B-40C2-9EA3-833527299B37}" type="pres">
      <dgm:prSet presAssocID="{679DAA1A-4D25-40C5-A8F8-988124449DC4}" presName="txShp" presStyleLbl="node1" presStyleIdx="3" presStyleCnt="6" custScaleY="108199">
        <dgm:presLayoutVars>
          <dgm:bulletEnabled val="1"/>
        </dgm:presLayoutVars>
      </dgm:prSet>
      <dgm:spPr/>
    </dgm:pt>
    <dgm:pt modelId="{2F44FE58-0A3F-4505-9746-FF7C91E306FC}" type="pres">
      <dgm:prSet presAssocID="{E492F5B1-7A34-4FE0-A775-A067E3301F75}" presName="spacing" presStyleCnt="0"/>
      <dgm:spPr/>
    </dgm:pt>
    <dgm:pt modelId="{DC8E494B-1BF7-4BF4-91BD-D79148702D59}" type="pres">
      <dgm:prSet presAssocID="{8E9FF639-D018-4EEA-BD59-F2FAFBC667AA}" presName="composite" presStyleCnt="0"/>
      <dgm:spPr/>
    </dgm:pt>
    <dgm:pt modelId="{DC9AA534-04E0-4365-9CBB-8E36B74F6AD5}" type="pres">
      <dgm:prSet presAssocID="{8E9FF639-D018-4EEA-BD59-F2FAFBC667AA}" presName="imgShp" presStyleLbl="fgImgPlace1" presStyleIdx="4" presStyleCnt="6" custScaleX="110000" custScaleY="110000"/>
      <dgm:spPr>
        <a:blipFill rotWithShape="1">
          <a:blip xmlns:r="http://schemas.openxmlformats.org/officeDocument/2006/relationships" r:embed="rId7">
            <a:duotone>
              <a:prstClr val="black"/>
              <a:schemeClr val="tx2">
                <a:lumMod val="20000"/>
                <a:lumOff val="80000"/>
                <a:tint val="45000"/>
                <a:satMod val="400000"/>
              </a:schemeClr>
            </a:duotone>
          </a:blip>
          <a:srcRect/>
          <a:stretch>
            <a:fillRect/>
          </a:stretch>
        </a:blipFill>
      </dgm:spPr>
    </dgm:pt>
    <dgm:pt modelId="{6C703565-E4C3-4E5B-9CBC-445DA5DA8A20}" type="pres">
      <dgm:prSet presAssocID="{8E9FF639-D018-4EEA-BD59-F2FAFBC667AA}" presName="txShp" presStyleLbl="node1" presStyleIdx="4" presStyleCnt="6" custScaleY="108199">
        <dgm:presLayoutVars>
          <dgm:bulletEnabled val="1"/>
        </dgm:presLayoutVars>
      </dgm:prSet>
      <dgm:spPr/>
    </dgm:pt>
    <dgm:pt modelId="{5258D434-FA19-4243-AFE7-4541C9A3AABD}" type="pres">
      <dgm:prSet presAssocID="{A8B30134-7522-42AE-B27E-64D8A545DA81}" presName="spacing" presStyleCnt="0"/>
      <dgm:spPr/>
    </dgm:pt>
    <dgm:pt modelId="{96C989F4-2AF9-458F-B8DF-A755360FDDF1}" type="pres">
      <dgm:prSet presAssocID="{1DC572E1-C718-4303-840E-5C268E1F827B}" presName="composite" presStyleCnt="0"/>
      <dgm:spPr/>
    </dgm:pt>
    <dgm:pt modelId="{EB225DBB-B12F-45C5-BC8F-86D9B125E3EF}" type="pres">
      <dgm:prSet presAssocID="{1DC572E1-C718-4303-840E-5C268E1F827B}" presName="imgShp" presStyleLbl="fgImgPlace1" presStyleIdx="5" presStyleCnt="6"/>
      <dgm:spPr>
        <a:blipFill rotWithShape="1">
          <a:blip xmlns:r="http://schemas.openxmlformats.org/officeDocument/2006/relationships" r:embed="rId8"/>
          <a:srcRect/>
          <a:stretch>
            <a:fillRect/>
          </a:stretch>
        </a:blipFill>
      </dgm:spPr>
    </dgm:pt>
    <dgm:pt modelId="{98923AE5-3FBA-441C-AFA8-816529B19E70}" type="pres">
      <dgm:prSet presAssocID="{1DC572E1-C718-4303-840E-5C268E1F827B}" presName="txShp" presStyleLbl="node1" presStyleIdx="5" presStyleCnt="6" custScaleY="109596">
        <dgm:presLayoutVars>
          <dgm:bulletEnabled val="1"/>
        </dgm:presLayoutVars>
      </dgm:prSet>
      <dgm:spPr/>
    </dgm:pt>
  </dgm:ptLst>
  <dgm:cxnLst>
    <dgm:cxn modelId="{5FDD5200-5C31-4F7D-A4C4-7955663E5D90}" srcId="{F7718645-C3C3-4071-9C38-6E5244AF987C}" destId="{5A0AD08E-A983-4A78-97D9-5813C837F3FA}" srcOrd="0" destOrd="0" parTransId="{AB51A70B-D803-4CED-9FD7-F9E7D0DCEB7D}" sibTransId="{8DE52288-C270-4303-B740-D41419164EFE}"/>
    <dgm:cxn modelId="{09DB6D1A-64F0-47DF-89AD-59242CC21DE5}" type="presOf" srcId="{F7718645-C3C3-4071-9C38-6E5244AF987C}" destId="{A20A576D-1056-4D7E-AE6B-BADFE143BDD0}" srcOrd="0" destOrd="0" presId="urn:microsoft.com/office/officeart/2005/8/layout/vList3"/>
    <dgm:cxn modelId="{D8FF4C24-335D-4EFC-A59C-13F6EB8AFE8D}" type="presOf" srcId="{5A0AD08E-A983-4A78-97D9-5813C837F3FA}" destId="{99974D5D-00E4-49E6-9DA4-F753A2EAC00B}" srcOrd="0" destOrd="0" presId="urn:microsoft.com/office/officeart/2005/8/layout/vList3"/>
    <dgm:cxn modelId="{4D963530-6611-4395-9D01-2201BF6DACD1}" srcId="{F7718645-C3C3-4071-9C38-6E5244AF987C}" destId="{1DC572E1-C718-4303-840E-5C268E1F827B}" srcOrd="5" destOrd="0" parTransId="{D2A1787D-8544-4549-8740-15BCBB0FEF23}" sibTransId="{9F1A416D-27E2-452B-98E5-960C3B44BAE3}"/>
    <dgm:cxn modelId="{67E9BF3C-FF16-418D-88C7-959710361608}" srcId="{F7718645-C3C3-4071-9C38-6E5244AF987C}" destId="{0630B18A-B833-467A-BBCC-CA3CF8535F84}" srcOrd="1" destOrd="0" parTransId="{2874F95C-052D-429B-92AF-4BAA614E4BCD}" sibTransId="{5955BA19-B4C5-4B4C-86D8-E3A2E8BD557E}"/>
    <dgm:cxn modelId="{759D0648-B739-4A2A-814A-4473E9EB0755}" srcId="{F7718645-C3C3-4071-9C38-6E5244AF987C}" destId="{679DAA1A-4D25-40C5-A8F8-988124449DC4}" srcOrd="3" destOrd="0" parTransId="{0630F094-8720-4D69-85A3-4013CF1801CC}" sibTransId="{E492F5B1-7A34-4FE0-A775-A067E3301F75}"/>
    <dgm:cxn modelId="{BE6BE548-E31A-46C6-AC71-03567A144A73}" type="presOf" srcId="{679DAA1A-4D25-40C5-A8F8-988124449DC4}" destId="{6FF3C931-9F6B-40C2-9EA3-833527299B37}" srcOrd="0" destOrd="0" presId="urn:microsoft.com/office/officeart/2005/8/layout/vList3"/>
    <dgm:cxn modelId="{5C5B6E4E-370F-4581-99B4-6E18AD826DC8}" type="presOf" srcId="{1DC572E1-C718-4303-840E-5C268E1F827B}" destId="{98923AE5-3FBA-441C-AFA8-816529B19E70}" srcOrd="0" destOrd="0" presId="urn:microsoft.com/office/officeart/2005/8/layout/vList3"/>
    <dgm:cxn modelId="{9981287F-7F22-43BC-B0F4-DD9A0AE09556}" type="presOf" srcId="{0630B18A-B833-467A-BBCC-CA3CF8535F84}" destId="{5FAA66D9-8C1A-41E2-B9D9-0BEC23CBC7D8}" srcOrd="0" destOrd="0" presId="urn:microsoft.com/office/officeart/2005/8/layout/vList3"/>
    <dgm:cxn modelId="{39288BBD-AB86-45C5-9DC2-ABD3D7AF24C1}" type="presOf" srcId="{8E9FF639-D018-4EEA-BD59-F2FAFBC667AA}" destId="{6C703565-E4C3-4E5B-9CBC-445DA5DA8A20}" srcOrd="0" destOrd="0" presId="urn:microsoft.com/office/officeart/2005/8/layout/vList3"/>
    <dgm:cxn modelId="{F48B45E9-F84E-4CF8-A40F-7AF103863509}" type="presOf" srcId="{793AD4BC-8D49-4265-B5A3-75940E3DBFD5}" destId="{E9876F57-0A1B-4DB8-8425-A4A3563CC18E}" srcOrd="0" destOrd="0" presId="urn:microsoft.com/office/officeart/2005/8/layout/vList3"/>
    <dgm:cxn modelId="{3DDFF1F5-AF1F-48BB-8FC6-4CE926817C22}" srcId="{F7718645-C3C3-4071-9C38-6E5244AF987C}" destId="{793AD4BC-8D49-4265-B5A3-75940E3DBFD5}" srcOrd="2" destOrd="0" parTransId="{3A662F67-2FC9-453E-A743-5C754C3B2101}" sibTransId="{5D2FC87D-0ABB-4384-B60F-56456CACE957}"/>
    <dgm:cxn modelId="{600CF5F8-6D3F-4B23-9088-B50EBD25680B}" srcId="{F7718645-C3C3-4071-9C38-6E5244AF987C}" destId="{8E9FF639-D018-4EEA-BD59-F2FAFBC667AA}" srcOrd="4" destOrd="0" parTransId="{C82F56DB-EECB-4555-961D-650C128DD1ED}" sibTransId="{A8B30134-7522-42AE-B27E-64D8A545DA81}"/>
    <dgm:cxn modelId="{1827BFA1-A43B-4D0A-B449-250E85D0CBE3}" type="presParOf" srcId="{A20A576D-1056-4D7E-AE6B-BADFE143BDD0}" destId="{E9BB6896-F593-47A5-8C29-AB257B9B914F}" srcOrd="0" destOrd="0" presId="urn:microsoft.com/office/officeart/2005/8/layout/vList3"/>
    <dgm:cxn modelId="{790CAB83-A708-4843-9FD3-00090954C114}" type="presParOf" srcId="{E9BB6896-F593-47A5-8C29-AB257B9B914F}" destId="{CBBE5128-27BC-4F58-94EB-817B5B3DF538}" srcOrd="0" destOrd="0" presId="urn:microsoft.com/office/officeart/2005/8/layout/vList3"/>
    <dgm:cxn modelId="{3F703456-AFAC-4FF5-8148-48C279BAA360}" type="presParOf" srcId="{E9BB6896-F593-47A5-8C29-AB257B9B914F}" destId="{99974D5D-00E4-49E6-9DA4-F753A2EAC00B}" srcOrd="1" destOrd="0" presId="urn:microsoft.com/office/officeart/2005/8/layout/vList3"/>
    <dgm:cxn modelId="{B9B183A0-A24F-4498-B83E-17D68280D6CE}" type="presParOf" srcId="{A20A576D-1056-4D7E-AE6B-BADFE143BDD0}" destId="{0B7F6CDA-2313-43F7-8CAF-FDADCC38AD90}" srcOrd="1" destOrd="0" presId="urn:microsoft.com/office/officeart/2005/8/layout/vList3"/>
    <dgm:cxn modelId="{3A8B2784-4AF6-48C7-9ADC-CFBBAEA6BF15}" type="presParOf" srcId="{A20A576D-1056-4D7E-AE6B-BADFE143BDD0}" destId="{6DA6CD70-3AFF-42E7-8B0F-A916CCE7BC5E}" srcOrd="2" destOrd="0" presId="urn:microsoft.com/office/officeart/2005/8/layout/vList3"/>
    <dgm:cxn modelId="{62119D69-17A2-4B73-872E-FF8E859F6E22}" type="presParOf" srcId="{6DA6CD70-3AFF-42E7-8B0F-A916CCE7BC5E}" destId="{3F8E89B0-FB70-4D5A-B541-1BCEE950BE8E}" srcOrd="0" destOrd="0" presId="urn:microsoft.com/office/officeart/2005/8/layout/vList3"/>
    <dgm:cxn modelId="{D9E0CC79-D250-408E-9FDC-C42EC7910FDF}" type="presParOf" srcId="{6DA6CD70-3AFF-42E7-8B0F-A916CCE7BC5E}" destId="{5FAA66D9-8C1A-41E2-B9D9-0BEC23CBC7D8}" srcOrd="1" destOrd="0" presId="urn:microsoft.com/office/officeart/2005/8/layout/vList3"/>
    <dgm:cxn modelId="{6FC70F52-0542-4B52-9840-826C14EC876C}" type="presParOf" srcId="{A20A576D-1056-4D7E-AE6B-BADFE143BDD0}" destId="{37E68ED8-CA03-4829-8561-461678F54D39}" srcOrd="3" destOrd="0" presId="urn:microsoft.com/office/officeart/2005/8/layout/vList3"/>
    <dgm:cxn modelId="{AB60D856-95CB-4C60-9B79-FE18703258BC}" type="presParOf" srcId="{A20A576D-1056-4D7E-AE6B-BADFE143BDD0}" destId="{DEE49A0B-412A-42EA-95C8-F625DE036909}" srcOrd="4" destOrd="0" presId="urn:microsoft.com/office/officeart/2005/8/layout/vList3"/>
    <dgm:cxn modelId="{F9737EB2-C064-419D-BCCF-F87A3C83D794}" type="presParOf" srcId="{DEE49A0B-412A-42EA-95C8-F625DE036909}" destId="{ED209EB5-C9ED-49BE-9F60-27E6736C9816}" srcOrd="0" destOrd="0" presId="urn:microsoft.com/office/officeart/2005/8/layout/vList3"/>
    <dgm:cxn modelId="{3E4BCE23-4538-4DBD-A356-2FFC4D78F26C}" type="presParOf" srcId="{DEE49A0B-412A-42EA-95C8-F625DE036909}" destId="{E9876F57-0A1B-4DB8-8425-A4A3563CC18E}" srcOrd="1" destOrd="0" presId="urn:microsoft.com/office/officeart/2005/8/layout/vList3"/>
    <dgm:cxn modelId="{730D616F-08D6-44E2-8892-D3D78671F96E}" type="presParOf" srcId="{A20A576D-1056-4D7E-AE6B-BADFE143BDD0}" destId="{E339B53D-249B-4926-8513-C7D4C1CF572A}" srcOrd="5" destOrd="0" presId="urn:microsoft.com/office/officeart/2005/8/layout/vList3"/>
    <dgm:cxn modelId="{48049BB4-ADEA-4CCD-BBA3-C7827A98FB61}" type="presParOf" srcId="{A20A576D-1056-4D7E-AE6B-BADFE143BDD0}" destId="{23385FCD-B035-4E45-ABB4-0895B32C7DF5}" srcOrd="6" destOrd="0" presId="urn:microsoft.com/office/officeart/2005/8/layout/vList3"/>
    <dgm:cxn modelId="{A34DD5AD-8B12-4D46-ACC2-A05B62A19021}" type="presParOf" srcId="{23385FCD-B035-4E45-ABB4-0895B32C7DF5}" destId="{63F488D3-498B-4077-A436-4BC4C3194A58}" srcOrd="0" destOrd="0" presId="urn:microsoft.com/office/officeart/2005/8/layout/vList3"/>
    <dgm:cxn modelId="{ED1FB652-1483-4E22-AF0D-065BB759543F}" type="presParOf" srcId="{23385FCD-B035-4E45-ABB4-0895B32C7DF5}" destId="{6FF3C931-9F6B-40C2-9EA3-833527299B37}" srcOrd="1" destOrd="0" presId="urn:microsoft.com/office/officeart/2005/8/layout/vList3"/>
    <dgm:cxn modelId="{24CDAC4C-4F04-487E-AEC0-14ACD8382A34}" type="presParOf" srcId="{A20A576D-1056-4D7E-AE6B-BADFE143BDD0}" destId="{2F44FE58-0A3F-4505-9746-FF7C91E306FC}" srcOrd="7" destOrd="0" presId="urn:microsoft.com/office/officeart/2005/8/layout/vList3"/>
    <dgm:cxn modelId="{D9D7DFE3-D1D1-420C-992A-C0FBBB051740}" type="presParOf" srcId="{A20A576D-1056-4D7E-AE6B-BADFE143BDD0}" destId="{DC8E494B-1BF7-4BF4-91BD-D79148702D59}" srcOrd="8" destOrd="0" presId="urn:microsoft.com/office/officeart/2005/8/layout/vList3"/>
    <dgm:cxn modelId="{AC1859E7-75BE-4B37-B42C-A8E34D602C9F}" type="presParOf" srcId="{DC8E494B-1BF7-4BF4-91BD-D79148702D59}" destId="{DC9AA534-04E0-4365-9CBB-8E36B74F6AD5}" srcOrd="0" destOrd="0" presId="urn:microsoft.com/office/officeart/2005/8/layout/vList3"/>
    <dgm:cxn modelId="{FE93B90F-6D15-4779-9361-B304C4F517D3}" type="presParOf" srcId="{DC8E494B-1BF7-4BF4-91BD-D79148702D59}" destId="{6C703565-E4C3-4E5B-9CBC-445DA5DA8A20}" srcOrd="1" destOrd="0" presId="urn:microsoft.com/office/officeart/2005/8/layout/vList3"/>
    <dgm:cxn modelId="{DB84C327-4469-4A6A-AE6C-6641C934429D}" type="presParOf" srcId="{A20A576D-1056-4D7E-AE6B-BADFE143BDD0}" destId="{5258D434-FA19-4243-AFE7-4541C9A3AABD}" srcOrd="9" destOrd="0" presId="urn:microsoft.com/office/officeart/2005/8/layout/vList3"/>
    <dgm:cxn modelId="{89637EF0-C317-4207-87A1-C2F55A484A29}" type="presParOf" srcId="{A20A576D-1056-4D7E-AE6B-BADFE143BDD0}" destId="{96C989F4-2AF9-458F-B8DF-A755360FDDF1}" srcOrd="10" destOrd="0" presId="urn:microsoft.com/office/officeart/2005/8/layout/vList3"/>
    <dgm:cxn modelId="{331A4C86-8D3D-4A41-9864-F7FA5B9DEC17}" type="presParOf" srcId="{96C989F4-2AF9-458F-B8DF-A755360FDDF1}" destId="{EB225DBB-B12F-45C5-BC8F-86D9B125E3EF}" srcOrd="0" destOrd="0" presId="urn:microsoft.com/office/officeart/2005/8/layout/vList3"/>
    <dgm:cxn modelId="{F378D589-B04C-4B54-B05F-2A982CB4CCA7}" type="presParOf" srcId="{96C989F4-2AF9-458F-B8DF-A755360FDDF1}" destId="{98923AE5-3FBA-441C-AFA8-816529B19E7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74D5D-00E4-49E6-9DA4-F753A2EAC00B}">
      <dsp:nvSpPr>
        <dsp:cNvPr id="0" name=""/>
        <dsp:cNvSpPr/>
      </dsp:nvSpPr>
      <dsp:spPr>
        <a:xfrm rot="10800000">
          <a:off x="1206767" y="9676"/>
          <a:ext cx="3952494" cy="8310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9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Practice physical distancing (6 feet apart) inside and outside</a:t>
          </a:r>
        </a:p>
      </dsp:txBody>
      <dsp:txXfrm rot="10800000">
        <a:off x="1414523" y="9676"/>
        <a:ext cx="3744738" cy="831026"/>
      </dsp:txXfrm>
    </dsp:sp>
    <dsp:sp modelId="{CBBE5128-27BC-4F58-94EB-817B5B3DF538}">
      <dsp:nvSpPr>
        <dsp:cNvPr id="0" name=""/>
        <dsp:cNvSpPr/>
      </dsp:nvSpPr>
      <dsp:spPr>
        <a:xfrm>
          <a:off x="784338" y="2760"/>
          <a:ext cx="844858" cy="844858"/>
        </a:xfrm>
        <a:prstGeom prst="ellipse">
          <a:avLst/>
        </a:prstGeom>
        <a:blipFill rotWithShape="1">
          <a:blip xmlns:r="http://schemas.openxmlformats.org/officeDocument/2006/relationships" r:embed="rId1"/>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AA66D9-8C1A-41E2-B9D9-0BEC23CBC7D8}">
      <dsp:nvSpPr>
        <dsp:cNvPr id="0" name=""/>
        <dsp:cNvSpPr/>
      </dsp:nvSpPr>
      <dsp:spPr>
        <a:xfrm rot="10800000">
          <a:off x="1206767" y="1083805"/>
          <a:ext cx="3952494" cy="8310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9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Quarantine for 14 days upon entering state</a:t>
          </a:r>
        </a:p>
      </dsp:txBody>
      <dsp:txXfrm rot="10800000">
        <a:off x="1414523" y="1083805"/>
        <a:ext cx="3744738" cy="831026"/>
      </dsp:txXfrm>
    </dsp:sp>
    <dsp:sp modelId="{3F8E89B0-FB70-4D5A-B541-1BCEE950BE8E}">
      <dsp:nvSpPr>
        <dsp:cNvPr id="0" name=""/>
        <dsp:cNvSpPr/>
      </dsp:nvSpPr>
      <dsp:spPr>
        <a:xfrm>
          <a:off x="784338" y="1076888"/>
          <a:ext cx="844858" cy="844858"/>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876F57-0A1B-4DB8-8425-A4A3563CC18E}">
      <dsp:nvSpPr>
        <dsp:cNvPr id="0" name=""/>
        <dsp:cNvSpPr/>
      </dsp:nvSpPr>
      <dsp:spPr>
        <a:xfrm rot="10800000">
          <a:off x="1206767" y="2157933"/>
          <a:ext cx="3952494" cy="8310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9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Require face covering</a:t>
          </a:r>
        </a:p>
      </dsp:txBody>
      <dsp:txXfrm rot="10800000">
        <a:off x="1414523" y="2157933"/>
        <a:ext cx="3744738" cy="831026"/>
      </dsp:txXfrm>
    </dsp:sp>
    <dsp:sp modelId="{ED209EB5-C9ED-49BE-9F60-27E6736C9816}">
      <dsp:nvSpPr>
        <dsp:cNvPr id="0" name=""/>
        <dsp:cNvSpPr/>
      </dsp:nvSpPr>
      <dsp:spPr>
        <a:xfrm>
          <a:off x="784338" y="2151017"/>
          <a:ext cx="844858" cy="844858"/>
        </a:xfrm>
        <a:prstGeom prst="ellipse">
          <a:avLst/>
        </a:prstGeom>
        <a:blipFill rotWithShape="1">
          <a:blip xmlns:r="http://schemas.openxmlformats.org/officeDocument/2006/relationships"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F3C931-9F6B-40C2-9EA3-833527299B37}">
      <dsp:nvSpPr>
        <dsp:cNvPr id="0" name=""/>
        <dsp:cNvSpPr/>
      </dsp:nvSpPr>
      <dsp:spPr>
        <a:xfrm rot="10800000">
          <a:off x="1206767" y="3232062"/>
          <a:ext cx="3952494" cy="8310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9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Handwashing or sanitizing hands made available throughout campus</a:t>
          </a:r>
        </a:p>
      </dsp:txBody>
      <dsp:txXfrm rot="10800000">
        <a:off x="1414523" y="3232062"/>
        <a:ext cx="3744738" cy="831026"/>
      </dsp:txXfrm>
    </dsp:sp>
    <dsp:sp modelId="{63F488D3-498B-4077-A436-4BC4C3194A58}">
      <dsp:nvSpPr>
        <dsp:cNvPr id="0" name=""/>
        <dsp:cNvSpPr/>
      </dsp:nvSpPr>
      <dsp:spPr>
        <a:xfrm>
          <a:off x="784338" y="3225146"/>
          <a:ext cx="844858" cy="844858"/>
        </a:xfrm>
        <a:prstGeom prst="ellipse">
          <a:avLst/>
        </a:prstGeom>
        <a:blipFill rotWithShape="1">
          <a:blip xmlns:r="http://schemas.openxmlformats.org/officeDocument/2006/relationships"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03565-E4C3-4E5B-9CBC-445DA5DA8A20}">
      <dsp:nvSpPr>
        <dsp:cNvPr id="0" name=""/>
        <dsp:cNvSpPr/>
      </dsp:nvSpPr>
      <dsp:spPr>
        <a:xfrm rot="10800000">
          <a:off x="1206767" y="4306191"/>
          <a:ext cx="3952494" cy="8310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9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Increased cleaning and sanitation</a:t>
          </a:r>
        </a:p>
      </dsp:txBody>
      <dsp:txXfrm rot="10800000">
        <a:off x="1414523" y="4306191"/>
        <a:ext cx="3744738" cy="831026"/>
      </dsp:txXfrm>
    </dsp:sp>
    <dsp:sp modelId="{DC9AA534-04E0-4365-9CBB-8E36B74F6AD5}">
      <dsp:nvSpPr>
        <dsp:cNvPr id="0" name=""/>
        <dsp:cNvSpPr/>
      </dsp:nvSpPr>
      <dsp:spPr>
        <a:xfrm>
          <a:off x="784338" y="4299275"/>
          <a:ext cx="844858" cy="844858"/>
        </a:xfrm>
        <a:prstGeom prst="ellipse">
          <a:avLst/>
        </a:prstGeom>
        <a:blipFill rotWithShape="1">
          <a:blip xmlns:r="http://schemas.openxmlformats.org/officeDocument/2006/relationships" r:embed="rId7">
            <a:duotone>
              <a:prstClr val="black"/>
              <a:schemeClr val="tx2">
                <a:lumMod val="20000"/>
                <a:lumOff val="80000"/>
                <a:tint val="45000"/>
                <a:satMod val="400000"/>
              </a:schemeClr>
            </a:duotone>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923AE5-3FBA-441C-AFA8-816529B19E70}">
      <dsp:nvSpPr>
        <dsp:cNvPr id="0" name=""/>
        <dsp:cNvSpPr/>
      </dsp:nvSpPr>
      <dsp:spPr>
        <a:xfrm rot="10800000">
          <a:off x="1187566" y="5373403"/>
          <a:ext cx="3952494" cy="84175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9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Required testing, tracing and treatment protocols for being on campus </a:t>
          </a:r>
        </a:p>
      </dsp:txBody>
      <dsp:txXfrm rot="10800000">
        <a:off x="1398005" y="5373403"/>
        <a:ext cx="3742055" cy="841756"/>
      </dsp:txXfrm>
    </dsp:sp>
    <dsp:sp modelId="{EB225DBB-B12F-45C5-BC8F-86D9B125E3EF}">
      <dsp:nvSpPr>
        <dsp:cNvPr id="0" name=""/>
        <dsp:cNvSpPr/>
      </dsp:nvSpPr>
      <dsp:spPr>
        <a:xfrm>
          <a:off x="803539" y="5410254"/>
          <a:ext cx="768053" cy="768053"/>
        </a:xfrm>
        <a:prstGeom prst="ellipse">
          <a:avLst/>
        </a:prstGeom>
        <a:blipFill rotWithShape="1">
          <a:blip xmlns:r="http://schemas.openxmlformats.org/officeDocument/2006/relationships" r:embed="rId8"/>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74D5D-00E4-49E6-9DA4-F753A2EAC00B}">
      <dsp:nvSpPr>
        <dsp:cNvPr id="0" name=""/>
        <dsp:cNvSpPr/>
      </dsp:nvSpPr>
      <dsp:spPr>
        <a:xfrm rot="10800000">
          <a:off x="1206767" y="9676"/>
          <a:ext cx="3952494" cy="8310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9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Practice physical distancing (6 feet apart) inside and outside</a:t>
          </a:r>
        </a:p>
      </dsp:txBody>
      <dsp:txXfrm rot="10800000">
        <a:off x="1414523" y="9676"/>
        <a:ext cx="3744738" cy="831026"/>
      </dsp:txXfrm>
    </dsp:sp>
    <dsp:sp modelId="{CBBE5128-27BC-4F58-94EB-817B5B3DF538}">
      <dsp:nvSpPr>
        <dsp:cNvPr id="0" name=""/>
        <dsp:cNvSpPr/>
      </dsp:nvSpPr>
      <dsp:spPr>
        <a:xfrm>
          <a:off x="784338" y="2760"/>
          <a:ext cx="844858" cy="844858"/>
        </a:xfrm>
        <a:prstGeom prst="ellipse">
          <a:avLst/>
        </a:prstGeom>
        <a:blipFill rotWithShape="1">
          <a:blip xmlns:r="http://schemas.openxmlformats.org/officeDocument/2006/relationships" r:embed="rId1"/>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AA66D9-8C1A-41E2-B9D9-0BEC23CBC7D8}">
      <dsp:nvSpPr>
        <dsp:cNvPr id="0" name=""/>
        <dsp:cNvSpPr/>
      </dsp:nvSpPr>
      <dsp:spPr>
        <a:xfrm rot="10800000">
          <a:off x="1206767" y="1083805"/>
          <a:ext cx="3952494" cy="8310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9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Quarantine for 14 days upon entering state</a:t>
          </a:r>
        </a:p>
      </dsp:txBody>
      <dsp:txXfrm rot="10800000">
        <a:off x="1414523" y="1083805"/>
        <a:ext cx="3744738" cy="831026"/>
      </dsp:txXfrm>
    </dsp:sp>
    <dsp:sp modelId="{3F8E89B0-FB70-4D5A-B541-1BCEE950BE8E}">
      <dsp:nvSpPr>
        <dsp:cNvPr id="0" name=""/>
        <dsp:cNvSpPr/>
      </dsp:nvSpPr>
      <dsp:spPr>
        <a:xfrm>
          <a:off x="784338" y="1076888"/>
          <a:ext cx="844858" cy="844858"/>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876F57-0A1B-4DB8-8425-A4A3563CC18E}">
      <dsp:nvSpPr>
        <dsp:cNvPr id="0" name=""/>
        <dsp:cNvSpPr/>
      </dsp:nvSpPr>
      <dsp:spPr>
        <a:xfrm rot="10800000">
          <a:off x="1206767" y="2157933"/>
          <a:ext cx="3952494" cy="8310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9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Require face covering</a:t>
          </a:r>
        </a:p>
      </dsp:txBody>
      <dsp:txXfrm rot="10800000">
        <a:off x="1414523" y="2157933"/>
        <a:ext cx="3744738" cy="831026"/>
      </dsp:txXfrm>
    </dsp:sp>
    <dsp:sp modelId="{ED209EB5-C9ED-49BE-9F60-27E6736C9816}">
      <dsp:nvSpPr>
        <dsp:cNvPr id="0" name=""/>
        <dsp:cNvSpPr/>
      </dsp:nvSpPr>
      <dsp:spPr>
        <a:xfrm>
          <a:off x="784338" y="2151017"/>
          <a:ext cx="844858" cy="844858"/>
        </a:xfrm>
        <a:prstGeom prst="ellipse">
          <a:avLst/>
        </a:prstGeom>
        <a:blipFill rotWithShape="1">
          <a:blip xmlns:r="http://schemas.openxmlformats.org/officeDocument/2006/relationships"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F3C931-9F6B-40C2-9EA3-833527299B37}">
      <dsp:nvSpPr>
        <dsp:cNvPr id="0" name=""/>
        <dsp:cNvSpPr/>
      </dsp:nvSpPr>
      <dsp:spPr>
        <a:xfrm rot="10800000">
          <a:off x="1206767" y="3232062"/>
          <a:ext cx="3952494" cy="8310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9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Handwashing or sanitizing hands made available throughout campus</a:t>
          </a:r>
        </a:p>
      </dsp:txBody>
      <dsp:txXfrm rot="10800000">
        <a:off x="1414523" y="3232062"/>
        <a:ext cx="3744738" cy="831026"/>
      </dsp:txXfrm>
    </dsp:sp>
    <dsp:sp modelId="{63F488D3-498B-4077-A436-4BC4C3194A58}">
      <dsp:nvSpPr>
        <dsp:cNvPr id="0" name=""/>
        <dsp:cNvSpPr/>
      </dsp:nvSpPr>
      <dsp:spPr>
        <a:xfrm>
          <a:off x="784338" y="3225146"/>
          <a:ext cx="844858" cy="844858"/>
        </a:xfrm>
        <a:prstGeom prst="ellipse">
          <a:avLst/>
        </a:prstGeom>
        <a:blipFill rotWithShape="1">
          <a:blip xmlns:r="http://schemas.openxmlformats.org/officeDocument/2006/relationships"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03565-E4C3-4E5B-9CBC-445DA5DA8A20}">
      <dsp:nvSpPr>
        <dsp:cNvPr id="0" name=""/>
        <dsp:cNvSpPr/>
      </dsp:nvSpPr>
      <dsp:spPr>
        <a:xfrm rot="10800000">
          <a:off x="1206767" y="4306191"/>
          <a:ext cx="3952494" cy="8310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9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Increased cleaning and sanitation</a:t>
          </a:r>
        </a:p>
      </dsp:txBody>
      <dsp:txXfrm rot="10800000">
        <a:off x="1414523" y="4306191"/>
        <a:ext cx="3744738" cy="831026"/>
      </dsp:txXfrm>
    </dsp:sp>
    <dsp:sp modelId="{DC9AA534-04E0-4365-9CBB-8E36B74F6AD5}">
      <dsp:nvSpPr>
        <dsp:cNvPr id="0" name=""/>
        <dsp:cNvSpPr/>
      </dsp:nvSpPr>
      <dsp:spPr>
        <a:xfrm>
          <a:off x="784338" y="4299275"/>
          <a:ext cx="844858" cy="844858"/>
        </a:xfrm>
        <a:prstGeom prst="ellipse">
          <a:avLst/>
        </a:prstGeom>
        <a:blipFill rotWithShape="1">
          <a:blip xmlns:r="http://schemas.openxmlformats.org/officeDocument/2006/relationships" r:embed="rId7">
            <a:duotone>
              <a:prstClr val="black"/>
              <a:schemeClr val="tx2">
                <a:lumMod val="20000"/>
                <a:lumOff val="80000"/>
                <a:tint val="45000"/>
                <a:satMod val="400000"/>
              </a:schemeClr>
            </a:duotone>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923AE5-3FBA-441C-AFA8-816529B19E70}">
      <dsp:nvSpPr>
        <dsp:cNvPr id="0" name=""/>
        <dsp:cNvSpPr/>
      </dsp:nvSpPr>
      <dsp:spPr>
        <a:xfrm rot="10800000">
          <a:off x="1187566" y="5373403"/>
          <a:ext cx="3952494" cy="84175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69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Required testing, tracing and treatment protocols for being on campus </a:t>
          </a:r>
        </a:p>
      </dsp:txBody>
      <dsp:txXfrm rot="10800000">
        <a:off x="1398005" y="5373403"/>
        <a:ext cx="3742055" cy="841756"/>
      </dsp:txXfrm>
    </dsp:sp>
    <dsp:sp modelId="{EB225DBB-B12F-45C5-BC8F-86D9B125E3EF}">
      <dsp:nvSpPr>
        <dsp:cNvPr id="0" name=""/>
        <dsp:cNvSpPr/>
      </dsp:nvSpPr>
      <dsp:spPr>
        <a:xfrm>
          <a:off x="803539" y="5410254"/>
          <a:ext cx="768053" cy="768053"/>
        </a:xfrm>
        <a:prstGeom prst="ellipse">
          <a:avLst/>
        </a:prstGeom>
        <a:blipFill rotWithShape="1">
          <a:blip xmlns:r="http://schemas.openxmlformats.org/officeDocument/2006/relationships" r:embed="rId8"/>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E0F7F-0871-B84B-BC44-AEE22B0D31A0}" type="datetimeFigureOut">
              <a:rPr lang="en-US" smtClean="0"/>
              <a:t>5/25/20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C2945-FE25-7149-A845-E0A2FD6020B5}" type="slidenum">
              <a:rPr lang="en-US" smtClean="0"/>
              <a:t>‹#›</a:t>
            </a:fld>
            <a:endParaRPr lang="en-US"/>
          </a:p>
        </p:txBody>
      </p:sp>
    </p:spTree>
    <p:extLst>
      <p:ext uri="{BB962C8B-B14F-4D97-AF65-F5344CB8AC3E}">
        <p14:creationId xmlns:p14="http://schemas.microsoft.com/office/powerpoint/2010/main" val="229676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gistrar.mit.edu/calendar/class-day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acha.org/documents/resources/guidelines/ACHA_Considerations_for_Reopening_IHEs_in_the_COVID-19_Era_May2020.pdf" TargetMode="External"/><Relationship Id="rId4" Type="http://schemas.openxmlformats.org/officeDocument/2006/relationships/hyperlink" Target="https://www.weforum.org/agenda/2020/05/what-you-need-to-know-about-the-covid-19-vaccin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gistrar.mit.edu/calendar/class-day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acha.org/documents/resources/guidelines/ACHA_Considerations_for_Reopening_IHEs_in_the_COVID-19_Era_May2020.pdf" TargetMode="External"/><Relationship Id="rId5" Type="http://schemas.openxmlformats.org/officeDocument/2006/relationships/hyperlink" Target="https://www.weforum.org/agenda/2020/05/what-you-need-to-know-about-the-covid-19-vaccine/" TargetMode="External"/><Relationship Id="rId4" Type="http://schemas.openxmlformats.org/officeDocument/2006/relationships/hyperlink" Target="https://www.bbc.com/news/health-5166549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Hi Cindy,</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yesterday's email when you asked for the fall semester of 2019, I sent info for Sept-Dec 2019, which is actually academic year 2020.  They're not too different but I'll put both here for your reference.  Sorry for the confusion!</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Sept-Dec 2019 (2020FA)</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UG subjects (ignoring undergrad research/thesis): 963.  G subjects (ignoring thesis): 970.  </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UG students taking the above subjects: 4,275.  G students taking the above subjects: 4,236.  </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UG-subject pairs: 19,610.  G-subject pairs: 15,884.</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Sept-Dec 2018 (2019FA)</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UG subjects (ignoring undergrad research/thesis): 904.  G subjects (ignoring thesis)***: 916</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UG students taking the above subjects: 4,296.  G students taking the above subjects***: 3,443</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UG-subject pairs: 18,947.  G-subject pairs***: 13,307.</a:t>
            </a:r>
          </a:p>
          <a:p>
            <a:r>
              <a:rPr lang="en-US" sz="1200" b="0" i="0" u="none" strike="noStrike" kern="1200" dirty="0">
                <a:solidFill>
                  <a:schemeClr val="tx1"/>
                </a:solidFill>
                <a:effectLst/>
                <a:latin typeface="+mn-lt"/>
                <a:ea typeface="+mn-ea"/>
                <a:cs typeface="+mn-cs"/>
              </a:rPr>
              <a:t>*** I only have info on the last four years of entering grad students, so there likely many missing students for 2019FA relative to 2020FA.</a:t>
            </a:r>
          </a:p>
          <a:p>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Yes, at any one time we can have 4041 learners on campus. Yes, two waves per day means we accommodate 8000 learners per day. Everything you said also follows. However, it is probably best to think of the number of unique learners per day, too, from student perspective. The more waves you add then the more you are likely to serve the same learner multiple times in one day (so you are estimating too high because you’re not accounting for that double counting. In two waves per day, it is reasonable that all my on-campus learning is met in my half-day stint on campus. If five waves, I probably have to come back for more than one of those waves per day to get my on-campus class hour needs met.</a:t>
            </a:r>
          </a:p>
          <a:p>
            <a:r>
              <a:rPr lang="en-US" sz="1200" b="0" i="0" u="none" strike="noStrike" kern="1200" dirty="0">
                <a:solidFill>
                  <a:schemeClr val="tx1"/>
                </a:solidFill>
                <a:effectLst/>
                <a:latin typeface="+mn-lt"/>
                <a:ea typeface="+mn-ea"/>
                <a:cs typeface="+mn-cs"/>
              </a:rPr>
              <a:t>The 4000 learners at one time is based only on the “classroom capacity” and is divorced from considerations of the rest of the campus staff who would be there to support it. Our reasoning was that the central mission is education of students, so we’d adapt the community capacity accordingly. However, we can run those numbers. The basic calculus you can keep in mind is that there are 50% students and 50% others on the MIT campus in normal times. If we kept that 1:1 ratio of student to other, which is not default but does seem possible with many non-essential staff WFH (e.g., admin assistants) or not-at-work (e.g., events staff, dining staff), then 4000 learners would mean 8000 people on campus at a time. That would mean the campus is ~40% full, compared to the normal 20K MIT ID card holders per day.</a:t>
            </a:r>
          </a:p>
          <a:p>
            <a:r>
              <a:rPr lang="en-US" sz="1200" b="0" i="0" u="none" strike="noStrike" kern="1200" dirty="0">
                <a:solidFill>
                  <a:schemeClr val="tx1"/>
                </a:solidFill>
                <a:effectLst/>
                <a:latin typeface="+mn-lt"/>
                <a:ea typeface="+mn-ea"/>
                <a:cs typeface="+mn-cs"/>
              </a:rPr>
              <a:t>Still working on that and will get it before noon today. To get the COVID capacity, we used rooms that we do not normally schedule for classes (e.g., Samberg) or that are not Registrar-managed, so I have to do a bit of deconvolution.</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The best estimate I have for you so far is that the MIT pre-COVID capacity is between 12,250 to 13,450 learners. So let’s say 13,000 learners.</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To refine, we need to gather capacity in DLC-managed classrooms, like a </a:t>
            </a:r>
            <a:r>
              <a:rPr lang="en-US" sz="1200" b="0" i="0" u="none" strike="noStrike" kern="1200" dirty="0" err="1">
                <a:solidFill>
                  <a:schemeClr val="tx1"/>
                </a:solidFill>
                <a:effectLst/>
                <a:latin typeface="+mn-lt"/>
                <a:ea typeface="+mn-ea"/>
                <a:cs typeface="+mn-cs"/>
              </a:rPr>
              <a:t>MechE</a:t>
            </a:r>
            <a:r>
              <a:rPr lang="en-US" sz="1200" b="0" i="0" u="none" strike="noStrike" kern="1200" dirty="0">
                <a:solidFill>
                  <a:schemeClr val="tx1"/>
                </a:solidFill>
                <a:effectLst/>
                <a:latin typeface="+mn-lt"/>
                <a:ea typeface="+mn-ea"/>
                <a:cs typeface="+mn-cs"/>
              </a:rPr>
              <a:t> Teaching Lab that never needed to write that down before. We know the room size but not the normal-time number of students those instructors thought fit in that teaching lab. Right now, those entries are “blank” and we just used their room size (total square feet) to estimate the COVID capacity.</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Here, I assumed 100 sf/student in all the DLC-managed teaching spaces as crude estimate of how many learners fit in all those room types. It is a fair guess, because many of these rooms have a lot of equipment or fixed tables in them.</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Also, as we think our way forward, the DLC-managed classrooms are a luxury that we may need to relax in the coming academic year. For example, Sloan has learning spaces for Exec Ed and other degree programs; they are not accessible to SHASS for classes. To use all the available learning spaces, it will help to consider all the learning spaces as MIT spaces, not balkanized as Registrar spaces and DLC spaces.</a:t>
            </a:r>
          </a:p>
          <a:p>
            <a:endParaRPr lang="en-US" dirty="0"/>
          </a:p>
        </p:txBody>
      </p:sp>
      <p:sp>
        <p:nvSpPr>
          <p:cNvPr id="4" name="Slide Number Placeholder 3"/>
          <p:cNvSpPr>
            <a:spLocks noGrp="1"/>
          </p:cNvSpPr>
          <p:nvPr>
            <p:ph type="sldNum" sz="quarter" idx="5"/>
          </p:nvPr>
        </p:nvSpPr>
        <p:spPr/>
        <p:txBody>
          <a:bodyPr/>
          <a:lstStyle/>
          <a:p>
            <a:fld id="{33AC6C05-8645-344C-8FDD-70862ACF9A22}" type="slidenum">
              <a:rPr lang="en-US" smtClean="0"/>
              <a:t>3</a:t>
            </a:fld>
            <a:endParaRPr lang="en-US"/>
          </a:p>
        </p:txBody>
      </p:sp>
    </p:spTree>
    <p:extLst>
      <p:ext uri="{BB962C8B-B14F-4D97-AF65-F5344CB8AC3E}">
        <p14:creationId xmlns:p14="http://schemas.microsoft.com/office/powerpoint/2010/main" val="4222007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C2945-FE25-7149-A845-E0A2FD6020B5}" type="slidenum">
              <a:rPr lang="en-US" smtClean="0"/>
              <a:t>5</a:t>
            </a:fld>
            <a:endParaRPr lang="en-US"/>
          </a:p>
        </p:txBody>
      </p:sp>
    </p:spTree>
    <p:extLst>
      <p:ext uri="{BB962C8B-B14F-4D97-AF65-F5344CB8AC3E}">
        <p14:creationId xmlns:p14="http://schemas.microsoft.com/office/powerpoint/2010/main" val="402061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C2945-FE25-7149-A845-E0A2FD6020B5}" type="slidenum">
              <a:rPr lang="en-US" smtClean="0"/>
              <a:t>6</a:t>
            </a:fld>
            <a:endParaRPr lang="en-US"/>
          </a:p>
        </p:txBody>
      </p:sp>
    </p:spTree>
    <p:extLst>
      <p:ext uri="{BB962C8B-B14F-4D97-AF65-F5344CB8AC3E}">
        <p14:creationId xmlns:p14="http://schemas.microsoft.com/office/powerpoint/2010/main" val="72358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3-semester variants: decide how to spread over three semesters all subjects offered in 2 semesters by offering subjects taught in the fall in either the fall or winter semester, and all subjects taught in the spring in either the winter or spring semester.  The maximum number of students assigned in any semester cannot exceed residential capacity— 50% in the fall; and 75+% in the winter and spring semesters due to new residence halls coming on-line, some students having immunity, and possible treatments being introduced. The objective is to maximize students' presence on-campus during the semesters when subjects required for their major or requiring on-campus presence are offered.  (Note, we defined subjects required by a major as all those for which at least 10% of students in the major take the subject.)</a:t>
            </a:r>
          </a:p>
          <a:p>
            <a:br>
              <a:rPr lang="en-US" dirty="0"/>
            </a:br>
            <a:endParaRPr lang="en-US" dirty="0"/>
          </a:p>
          <a:p>
            <a:r>
              <a:rPr lang="en-US" dirty="0"/>
              <a:t>For 3-flexible variant:  jointly decide 1) in which semester each subject is offered; and 2) for each student,  which two semesters the students are on-campus (and which they are remote) </a:t>
            </a:r>
          </a:p>
          <a:p>
            <a:br>
              <a:rPr lang="en-US" dirty="0"/>
            </a:br>
            <a:endParaRPr lang="en-US" dirty="0"/>
          </a:p>
          <a:p>
            <a:r>
              <a:rPr lang="en-US" dirty="0"/>
              <a:t>For 3-Major-year partition:  jointly decide 1) in which semester each subject is offered; and 2) for each program (major), which two semesters a program is assigned such that the number of associated students (primary majors) does not exceed residential capacity in any semester.  Each student is on-campus the two semesters assigned to that student’s primary major, and remote in the other semester.   NOTE:  first-year students are considered one cohort— all with the same ‘1st-year’ major. </a:t>
            </a:r>
          </a:p>
          <a:p>
            <a:br>
              <a:rPr lang="en-US" dirty="0"/>
            </a:br>
            <a:endParaRPr lang="en-US" dirty="0"/>
          </a:p>
          <a:p>
            <a:r>
              <a:rPr lang="en-US" dirty="0"/>
              <a:t>For 3-FA1-2/ WI 2-3-4 / SP 1-3-4:  decide only when subjects are offered, given 1st-years are on-campus in the fall and spring (and remote in the winter), 2nd-years are on-campus in the fall and winter and remote in the spring, 3rd-years are on-campus in the winter and spring and remote in the fall, and 4th-years are on-campus in the winter and spring and remote in the fall.  (Note:  all other combinations of class years are possible.  This is just an illustrative example.)</a:t>
            </a:r>
          </a:p>
          <a:p>
            <a:endParaRPr lang="en-US" dirty="0"/>
          </a:p>
        </p:txBody>
      </p:sp>
      <p:sp>
        <p:nvSpPr>
          <p:cNvPr id="4" name="Slide Number Placeholder 3"/>
          <p:cNvSpPr>
            <a:spLocks noGrp="1"/>
          </p:cNvSpPr>
          <p:nvPr>
            <p:ph type="sldNum" sz="quarter" idx="5"/>
          </p:nvPr>
        </p:nvSpPr>
        <p:spPr/>
        <p:txBody>
          <a:bodyPr/>
          <a:lstStyle/>
          <a:p>
            <a:fld id="{7C0C2945-FE25-7149-A845-E0A2FD6020B5}" type="slidenum">
              <a:rPr lang="en-US" smtClean="0"/>
              <a:t>7</a:t>
            </a:fld>
            <a:endParaRPr lang="en-US"/>
          </a:p>
        </p:txBody>
      </p:sp>
    </p:spTree>
    <p:extLst>
      <p:ext uri="{BB962C8B-B14F-4D97-AF65-F5344CB8AC3E}">
        <p14:creationId xmlns:p14="http://schemas.microsoft.com/office/powerpoint/2010/main" val="196877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Unsatisfied subjects are mostly due to </a:t>
            </a:r>
            <a:r>
              <a:rPr lang="en-US" sz="1200" b="1" i="0" u="none" strike="noStrike" kern="1200" dirty="0" err="1">
                <a:solidFill>
                  <a:schemeClr val="tx1"/>
                </a:solidFill>
                <a:effectLst/>
                <a:latin typeface="+mn-lt"/>
                <a:ea typeface="+mn-ea"/>
                <a:cs typeface="+mn-cs"/>
              </a:rPr>
              <a:t>prereqs</a:t>
            </a:r>
            <a:r>
              <a:rPr lang="en-US" sz="1200" b="1" i="0" u="none" strike="noStrike" kern="1200" dirty="0">
                <a:solidFill>
                  <a:schemeClr val="tx1"/>
                </a:solidFill>
                <a:effectLst/>
                <a:latin typeface="+mn-lt"/>
                <a:ea typeface="+mn-ea"/>
                <a:cs typeface="+mn-cs"/>
              </a:rPr>
              <a:t> that students often skip anyway.</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Our model takes prerequisites more seriously than students actually do because we wanted to make sure that the schedule did not force students to skip prerequisites just because prior year students had done so.  So, if a student cannot take a subject without fulfilling the prerequisites earlier, we count it as unsatisfied, even if in real life the student had skipped the prerequisite.  FA subjects are especially impacted because prerequisites cannot be slotted beforehand; this is alleviated in the 3-term solution because FA subjects can be moved to WI if they have a FA prerequisite.</a:t>
            </a:r>
          </a:p>
          <a:p>
            <a:r>
              <a:rPr lang="en-US" sz="1200" b="0" i="0" u="none" strike="noStrike" kern="1200" dirty="0">
                <a:solidFill>
                  <a:schemeClr val="tx1"/>
                </a:solidFill>
                <a:effectLst/>
                <a:latin typeface="+mn-lt"/>
                <a:ea typeface="+mn-ea"/>
                <a:cs typeface="+mn-cs"/>
              </a:rPr>
              <a:t>Note that the additional prerequisites we add to student subject lists do not count for the cap of number of courses taken per semester unless the student actually was interested in taking that prerequisite.</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Examples of commonly unsatisfied subjects:</a:t>
            </a:r>
          </a:p>
          <a:p>
            <a:r>
              <a:rPr lang="en-US" sz="1200" b="0" i="0" u="none" strike="noStrike" kern="1200" dirty="0">
                <a:solidFill>
                  <a:schemeClr val="tx1"/>
                </a:solidFill>
                <a:effectLst/>
                <a:latin typeface="+mn-lt"/>
                <a:ea typeface="+mn-ea"/>
                <a:cs typeface="+mn-cs"/>
              </a:rPr>
              <a:t>6.006 Intro Algorithms (usually FA, moved to WI in 3-term solution)</a:t>
            </a:r>
          </a:p>
          <a:p>
            <a:pPr lvl="1"/>
            <a:r>
              <a:rPr lang="en-US" sz="1200" b="0" i="0" u="none" strike="noStrike" kern="1200" dirty="0">
                <a:solidFill>
                  <a:schemeClr val="tx1"/>
                </a:solidFill>
                <a:effectLst/>
                <a:latin typeface="+mn-lt"/>
                <a:ea typeface="+mn-ea"/>
                <a:cs typeface="+mn-cs"/>
              </a:rPr>
              <a:t>6.042 Math CS (usually FA/SP) is a prerequisite that would need to be taken the previous year.  Many students actually skip this prerequisite.  The 3-term solution moves 6.006 to WI so that students can possibly take the prerequisite in FA.</a:t>
            </a:r>
          </a:p>
          <a:p>
            <a:r>
              <a:rPr lang="en-US" sz="1200" b="0" i="0" u="none" strike="noStrike" kern="1200" dirty="0">
                <a:solidFill>
                  <a:schemeClr val="tx1"/>
                </a:solidFill>
                <a:effectLst/>
                <a:latin typeface="+mn-lt"/>
                <a:ea typeface="+mn-ea"/>
                <a:cs typeface="+mn-cs"/>
              </a:rPr>
              <a:t>18.022 Calculus II (FA)</a:t>
            </a:r>
          </a:p>
          <a:p>
            <a:pPr lvl="1"/>
            <a:r>
              <a:rPr lang="en-US" sz="1200" b="0" i="0" u="none" strike="noStrike" kern="1200" dirty="0">
                <a:solidFill>
                  <a:schemeClr val="tx1"/>
                </a:solidFill>
                <a:effectLst/>
                <a:latin typeface="+mn-lt"/>
                <a:ea typeface="+mn-ea"/>
                <a:cs typeface="+mn-cs"/>
              </a:rPr>
              <a:t>Calculus I is a prerequisite that many students skip.</a:t>
            </a:r>
          </a:p>
          <a:p>
            <a:r>
              <a:rPr lang="en-US" sz="1200" b="0" i="0" u="none" strike="noStrike" kern="1200" dirty="0">
                <a:solidFill>
                  <a:schemeClr val="tx1"/>
                </a:solidFill>
                <a:effectLst/>
                <a:latin typeface="+mn-lt"/>
                <a:ea typeface="+mn-ea"/>
                <a:cs typeface="+mn-cs"/>
              </a:rPr>
              <a:t>18.701 Algebra I (usually FA, sometimes moved to WI in 3-term solution)</a:t>
            </a:r>
          </a:p>
          <a:p>
            <a:pPr lvl="1"/>
            <a:r>
              <a:rPr lang="en-US" sz="1200" b="0" i="0" u="none" strike="noStrike" kern="1200" dirty="0">
                <a:solidFill>
                  <a:schemeClr val="tx1"/>
                </a:solidFill>
                <a:effectLst/>
                <a:latin typeface="+mn-lt"/>
                <a:ea typeface="+mn-ea"/>
                <a:cs typeface="+mn-cs"/>
              </a:rPr>
              <a:t>Real Analysis is a prerequisite that many students skip.  The 3-term solution sometimes moves 18.701 to WI so that students can possibly take the prerequisite in FA.</a:t>
            </a:r>
          </a:p>
          <a:p>
            <a:r>
              <a:rPr lang="en-US" sz="1200" b="0" i="0" u="none" strike="noStrike" kern="1200" dirty="0">
                <a:solidFill>
                  <a:schemeClr val="tx1"/>
                </a:solidFill>
                <a:effectLst/>
                <a:latin typeface="+mn-lt"/>
                <a:ea typeface="+mn-ea"/>
                <a:cs typeface="+mn-cs"/>
              </a:rPr>
              <a:t>Largely Course 6 subjects where </a:t>
            </a:r>
            <a:r>
              <a:rPr lang="en-US" sz="1200" b="0" i="0" u="none" strike="noStrike" kern="1200" dirty="0" err="1">
                <a:solidFill>
                  <a:schemeClr val="tx1"/>
                </a:solidFill>
                <a:effectLst/>
                <a:latin typeface="+mn-lt"/>
                <a:ea typeface="+mn-ea"/>
                <a:cs typeface="+mn-cs"/>
              </a:rPr>
              <a:t>prereqs</a:t>
            </a:r>
            <a:r>
              <a:rPr lang="en-US" sz="1200" b="0" i="0" u="none" strike="noStrike" kern="1200" dirty="0">
                <a:solidFill>
                  <a:schemeClr val="tx1"/>
                </a:solidFill>
                <a:effectLst/>
                <a:latin typeface="+mn-lt"/>
                <a:ea typeface="+mn-ea"/>
                <a:cs typeface="+mn-cs"/>
              </a:rPr>
              <a:t> are only loosely adhered to.</a:t>
            </a:r>
          </a:p>
          <a:p>
            <a:br>
              <a:rPr lang="en-US" dirty="0"/>
            </a:br>
            <a:r>
              <a:rPr lang="en-US" dirty="0"/>
              <a:t>The updates we made:</a:t>
            </a:r>
          </a:p>
          <a:p>
            <a:r>
              <a:rPr lang="en-US" dirty="0"/>
              <a:t>We added the list of lab/design/performance classes from Mary Callahan.  145/217 of those subjects appear in the undergrad data; the remainder are graduate courses.  Note that this </a:t>
            </a:r>
            <a:r>
              <a:rPr lang="en-US" b="1" dirty="0"/>
              <a:t>increases the subjects per student from 4.7 to 5.2</a:t>
            </a:r>
            <a:r>
              <a:rPr lang="en-US" dirty="0"/>
              <a:t> (and so the model performance declines slightly across the board).</a:t>
            </a:r>
          </a:p>
          <a:p>
            <a:r>
              <a:rPr lang="en-US" dirty="0"/>
              <a:t>We added the metrics discussed today on subjects that have &gt;95% of students on campus.</a:t>
            </a:r>
          </a:p>
          <a:p>
            <a:r>
              <a:rPr lang="en-US" dirty="0"/>
              <a:t>We checked the subjects per student in some detail.  On average, first years have 6.5 subjects per student, and this number declines year-by-year until seniors have 3.3 subjects per student.  Seniors were more likely to take on lighter </a:t>
            </a:r>
            <a:r>
              <a:rPr lang="en-US" dirty="0" err="1"/>
              <a:t>courseloads</a:t>
            </a:r>
            <a:r>
              <a:rPr lang="en-US" dirty="0"/>
              <a:t> or to take more “fun” subjects (e.g. Russian) which we end up dropping.</a:t>
            </a:r>
          </a:p>
          <a:p>
            <a:r>
              <a:rPr lang="en-US" dirty="0"/>
              <a:t>We are also attaching the spreadsheets of the schedule and the metrics broken down by major for the most flexible 3-semester option.  We can easily generate these for the other options if needed.</a:t>
            </a:r>
          </a:p>
          <a:p>
            <a:endParaRPr lang="en-US" b="1" dirty="0"/>
          </a:p>
          <a:p>
            <a:r>
              <a:rPr lang="en-US" b="1" dirty="0"/>
              <a:t>Data.  </a:t>
            </a:r>
            <a:r>
              <a:rPr lang="en-US" dirty="0"/>
              <a:t>2020FA and 2020SP</a:t>
            </a:r>
          </a:p>
          <a:p>
            <a:r>
              <a:rPr lang="en-US" dirty="0"/>
              <a:t>4,278 students</a:t>
            </a:r>
          </a:p>
          <a:p>
            <a:r>
              <a:rPr lang="en-US" dirty="0"/>
              <a:t>588 subjects in 720 offerings</a:t>
            </a:r>
          </a:p>
          <a:p>
            <a:r>
              <a:rPr lang="en-US" dirty="0"/>
              <a:t>5.2 required subjects per student (“common major subjects” + GIRs + Mary Callahan’s lab/design/performance subjects)</a:t>
            </a:r>
          </a:p>
          <a:p>
            <a:endParaRPr lang="en-US" dirty="0"/>
          </a:p>
        </p:txBody>
      </p:sp>
      <p:sp>
        <p:nvSpPr>
          <p:cNvPr id="4" name="Slide Number Placeholder 3"/>
          <p:cNvSpPr>
            <a:spLocks noGrp="1"/>
          </p:cNvSpPr>
          <p:nvPr>
            <p:ph type="sldNum" sz="quarter" idx="5"/>
          </p:nvPr>
        </p:nvSpPr>
        <p:spPr/>
        <p:txBody>
          <a:bodyPr/>
          <a:lstStyle/>
          <a:p>
            <a:fld id="{7C0C2945-FE25-7149-A845-E0A2FD6020B5}" type="slidenum">
              <a:rPr lang="en-US" smtClean="0"/>
              <a:t>8</a:t>
            </a:fld>
            <a:endParaRPr lang="en-US"/>
          </a:p>
        </p:txBody>
      </p:sp>
    </p:spTree>
    <p:extLst>
      <p:ext uri="{BB962C8B-B14F-4D97-AF65-F5344CB8AC3E}">
        <p14:creationId xmlns:p14="http://schemas.microsoft.com/office/powerpoint/2010/main" val="60010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Thinking about </a:t>
            </a:r>
            <a:r>
              <a:rPr lang="en-US" sz="1200" b="0" i="0" u="none" strike="noStrike" kern="1200" dirty="0" err="1">
                <a:solidFill>
                  <a:schemeClr val="tx1"/>
                </a:solidFill>
                <a:effectLst/>
                <a:latin typeface="+mn-lt"/>
                <a:ea typeface="+mn-ea"/>
                <a:cs typeface="+mn-cs"/>
              </a:rPr>
              <a:t>Asu’s</a:t>
            </a:r>
            <a:r>
              <a:rPr lang="en-US" sz="1200" b="0" i="0" u="none" strike="noStrike" kern="1200" dirty="0">
                <a:solidFill>
                  <a:schemeClr val="tx1"/>
                </a:solidFill>
                <a:effectLst/>
                <a:latin typeface="+mn-lt"/>
                <a:ea typeface="+mn-ea"/>
                <a:cs typeface="+mn-cs"/>
              </a:rPr>
              <a:t> idea— she wants to require each student who needs to take a subject with required campus presence (RCP) to be part of the 50% on-campus cohort and she wants to incentivize the remaining students (at least 50% of the total student population) to choose to be remote students (R).  If that happens, would an entry in Table 2 for this scenario look any different than the current entries?  In others words, if 50% of the students have RCP in any semester (and it is likely that RCP would be defined to have required presence of 1/2 of the students in one semester and the other half in the other semester— for equity reasons).  So no different,</a:t>
            </a:r>
          </a:p>
          <a:p>
            <a:r>
              <a:rPr lang="en-US" sz="1200" b="0" i="0" u="none" strike="noStrike" kern="1200" dirty="0">
                <a:solidFill>
                  <a:schemeClr val="tx1"/>
                </a:solidFill>
                <a:effectLst/>
                <a:latin typeface="+mn-lt"/>
                <a:ea typeface="+mn-ea"/>
                <a:cs typeface="+mn-cs"/>
              </a:rPr>
              <a:t>academic excellent (degree of in-person education); </a:t>
            </a:r>
          </a:p>
          <a:p>
            <a:r>
              <a:rPr lang="en-US" sz="1200" b="0" i="0" u="none" strike="noStrike" kern="1200" dirty="0">
                <a:solidFill>
                  <a:schemeClr val="tx1"/>
                </a:solidFill>
                <a:effectLst/>
                <a:latin typeface="+mn-lt"/>
                <a:ea typeface="+mn-ea"/>
                <a:cs typeface="+mn-cs"/>
              </a:rPr>
              <a:t>safety and well-being of the community (on-campus population, hotels, academic calendar schedule, etc.); </a:t>
            </a:r>
          </a:p>
          <a:p>
            <a:r>
              <a:rPr lang="en-US" sz="1200" b="0" i="0" u="none" strike="noStrike" kern="1200" dirty="0">
                <a:solidFill>
                  <a:schemeClr val="tx1"/>
                </a:solidFill>
                <a:effectLst/>
                <a:latin typeface="+mn-lt"/>
                <a:ea typeface="+mn-ea"/>
                <a:cs typeface="+mn-cs"/>
              </a:rPr>
              <a:t>access/ equity (who gets to live in MIT housing and who get access to in-person on-campus education); </a:t>
            </a:r>
          </a:p>
          <a:p>
            <a:r>
              <a:rPr lang="en-US" sz="1200" b="0" i="0" u="none" strike="noStrike" kern="1200" dirty="0">
                <a:solidFill>
                  <a:schemeClr val="tx1"/>
                </a:solidFill>
                <a:effectLst/>
                <a:latin typeface="+mn-lt"/>
                <a:ea typeface="+mn-ea"/>
                <a:cs typeface="+mn-cs"/>
              </a:rPr>
              <a:t>etc.</a:t>
            </a:r>
          </a:p>
          <a:p>
            <a:br>
              <a:rPr lang="en-US" dirty="0"/>
            </a:br>
            <a:endParaRPr lang="en-US" dirty="0"/>
          </a:p>
          <a:p>
            <a:r>
              <a:rPr lang="en-US" dirty="0">
                <a:hlinkClick r:id="rId3"/>
              </a:rPr>
              <a:t>https://registrar.mit.edu/calendar/class-days</a:t>
            </a:r>
            <a:endParaRPr lang="en-US" dirty="0"/>
          </a:p>
          <a:p>
            <a:r>
              <a:rPr lang="en-US" sz="1200" b="0" i="0" kern="1200" dirty="0">
                <a:solidFill>
                  <a:schemeClr val="tx1"/>
                </a:solidFill>
                <a:effectLst/>
                <a:latin typeface="+mn-lt"/>
                <a:ea typeface="+mn-ea"/>
                <a:cs typeface="+mn-cs"/>
              </a:rPr>
              <a:t>Academic Year 2020-2021</a:t>
            </a:r>
          </a:p>
          <a:p>
            <a:r>
              <a:rPr lang="en-US" sz="1200" b="0" i="0" kern="1200" cap="all" dirty="0">
                <a:solidFill>
                  <a:schemeClr val="tx1"/>
                </a:solidFill>
                <a:effectLst/>
                <a:latin typeface="+mn-lt"/>
                <a:ea typeface="+mn-ea"/>
                <a:cs typeface="+mn-cs"/>
              </a:rPr>
              <a:t>FALL TERM </a:t>
            </a:r>
            <a:r>
              <a:rPr lang="en-US" sz="1200" b="0" i="0" kern="1200" dirty="0">
                <a:solidFill>
                  <a:schemeClr val="tx1"/>
                </a:solidFill>
                <a:effectLst/>
                <a:latin typeface="+mn-lt"/>
                <a:ea typeface="+mn-ea"/>
                <a:cs typeface="+mn-cs"/>
              </a:rPr>
              <a:t>The fall term runs from Wednesday, September 9 through Thursday, December 10 for a total of 63 class days:</a:t>
            </a:r>
          </a:p>
          <a:p>
            <a:r>
              <a:rPr lang="en-US" sz="1200" b="0" i="0" kern="1200" dirty="0">
                <a:solidFill>
                  <a:schemeClr val="tx1"/>
                </a:solidFill>
                <a:effectLst/>
                <a:latin typeface="+mn-lt"/>
                <a:ea typeface="+mn-ea"/>
                <a:cs typeface="+mn-cs"/>
              </a:rPr>
              <a:t>12 Mondays, 13 Tuesdays, 13 Wednesdays, 13 Thursdays, 12 Fridays</a:t>
            </a:r>
          </a:p>
          <a:p>
            <a:r>
              <a:rPr lang="en-US" sz="1200" b="0" i="0" kern="1200" cap="all" dirty="0">
                <a:solidFill>
                  <a:schemeClr val="tx1"/>
                </a:solidFill>
                <a:effectLst/>
                <a:latin typeface="+mn-lt"/>
                <a:ea typeface="+mn-ea"/>
                <a:cs typeface="+mn-cs"/>
              </a:rPr>
              <a:t>SPRING TERM </a:t>
            </a:r>
            <a:r>
              <a:rPr lang="en-US" sz="1200" b="0" i="0" kern="1200" dirty="0">
                <a:solidFill>
                  <a:schemeClr val="tx1"/>
                </a:solidFill>
                <a:effectLst/>
                <a:latin typeface="+mn-lt"/>
                <a:ea typeface="+mn-ea"/>
                <a:cs typeface="+mn-cs"/>
              </a:rPr>
              <a:t>The spring term runs from Monday, February 1 through Tuesday, May 11, for a total of 65 class days:</a:t>
            </a:r>
          </a:p>
          <a:p>
            <a:r>
              <a:rPr lang="en-US" sz="1200" b="0" i="0" kern="1200" dirty="0">
                <a:solidFill>
                  <a:schemeClr val="tx1"/>
                </a:solidFill>
                <a:effectLst/>
                <a:latin typeface="+mn-lt"/>
                <a:ea typeface="+mn-ea"/>
                <a:cs typeface="+mn-cs"/>
              </a:rPr>
              <a:t>13 Mondays, 13 Tuesdays, 13 Wednesdays, 13 Thursdays, 13 Fridays</a:t>
            </a:r>
            <a:endParaRPr lang="en-US" sz="1200" b="0" i="0" kern="1200" cap="all" dirty="0">
              <a:solidFill>
                <a:schemeClr val="tx1"/>
              </a:solidFill>
              <a:effectLst/>
              <a:latin typeface="+mn-lt"/>
              <a:ea typeface="+mn-ea"/>
              <a:cs typeface="+mn-cs"/>
            </a:endParaRPr>
          </a:p>
          <a:p>
            <a:r>
              <a:rPr lang="en-US" sz="1200" b="0" i="0" kern="1200" cap="all" dirty="0">
                <a:solidFill>
                  <a:schemeClr val="tx1"/>
                </a:solidFill>
                <a:effectLst/>
                <a:latin typeface="+mn-lt"/>
                <a:ea typeface="+mn-ea"/>
                <a:cs typeface="+mn-cs"/>
              </a:rPr>
              <a:t>SUMMER SESSION </a:t>
            </a:r>
            <a:r>
              <a:rPr lang="en-US" sz="1200" b="0" i="0" kern="1200" dirty="0">
                <a:solidFill>
                  <a:schemeClr val="tx1"/>
                </a:solidFill>
                <a:effectLst/>
                <a:latin typeface="+mn-lt"/>
                <a:ea typeface="+mn-ea"/>
                <a:cs typeface="+mn-cs"/>
              </a:rPr>
              <a:t>The summer session runs from Monday, June 7 through Tuesday, August 11 including the exam period.</a:t>
            </a:r>
          </a:p>
          <a:p>
            <a:endParaRPr lang="en-US" dirty="0">
              <a:hlinkClick r:id=""/>
            </a:endParaRPr>
          </a:p>
          <a:p>
            <a:endParaRPr lang="en-US" dirty="0">
              <a:hlinkClick r:id=""/>
            </a:endParaRPr>
          </a:p>
          <a:p>
            <a:r>
              <a:rPr lang="en-US" dirty="0">
                <a:hlinkClick r:id=""/>
              </a:rPr>
              <a:t>https://www.bbc.com/news/health-51665497</a:t>
            </a:r>
            <a:br>
              <a:rPr lang="en-US" dirty="0"/>
            </a:br>
            <a:r>
              <a:rPr lang="en-US" sz="1200" b="0" i="0" kern="1200" dirty="0">
                <a:solidFill>
                  <a:schemeClr val="tx1"/>
                </a:solidFill>
                <a:effectLst/>
                <a:latin typeface="+mn-lt"/>
                <a:ea typeface="+mn-ea"/>
                <a:cs typeface="+mn-cs"/>
              </a:rPr>
              <a:t>About 80 groups around the world are researching vaccines and some are now entering clinical trials.</a:t>
            </a:r>
          </a:p>
          <a:p>
            <a:pPr fontAlgn="base"/>
            <a:r>
              <a:rPr lang="en-US" sz="1200" b="0" i="0" kern="1200" dirty="0">
                <a:solidFill>
                  <a:schemeClr val="tx1"/>
                </a:solidFill>
                <a:effectLst/>
                <a:latin typeface="+mn-lt"/>
                <a:ea typeface="+mn-ea"/>
                <a:cs typeface="+mn-cs"/>
              </a:rPr>
              <a:t>Most experts think a vaccine is likely to become available by mid-2021, about 12-18 months after the new virus, known officially as Sars-CoV-2, first emerged.</a:t>
            </a:r>
          </a:p>
          <a:p>
            <a:pPr fontAlgn="base"/>
            <a:r>
              <a:rPr lang="en-US" sz="1200" b="0" i="0" kern="1200" dirty="0">
                <a:solidFill>
                  <a:schemeClr val="tx1"/>
                </a:solidFill>
                <a:effectLst/>
                <a:latin typeface="+mn-lt"/>
                <a:ea typeface="+mn-ea"/>
                <a:cs typeface="+mn-cs"/>
              </a:rPr>
              <a:t>That would be a huge scientific feat and there are no guarantees it will work.</a:t>
            </a:r>
          </a:p>
          <a:p>
            <a:pPr fontAlgn="base"/>
            <a:r>
              <a:rPr lang="en-US" sz="1200" b="0" i="0" kern="1200" dirty="0">
                <a:solidFill>
                  <a:schemeClr val="tx1"/>
                </a:solidFill>
                <a:effectLst/>
                <a:latin typeface="+mn-lt"/>
                <a:ea typeface="+mn-ea"/>
                <a:cs typeface="+mn-cs"/>
              </a:rPr>
              <a:t>Four coronaviruses already circulate in human beings. They cause common cold symptoms and we don't have vaccines for any of them.</a:t>
            </a:r>
          </a:p>
          <a:p>
            <a:pPr fontAlgn="base"/>
            <a:r>
              <a:rPr lang="en-US" sz="1200" b="0" i="0" kern="1200" dirty="0">
                <a:solidFill>
                  <a:schemeClr val="tx1"/>
                </a:solidFill>
                <a:effectLst/>
                <a:latin typeface="+mn-lt"/>
                <a:ea typeface="+mn-ea"/>
                <a:cs typeface="+mn-cs"/>
              </a:rPr>
              <a:t>It will, almost inevitably, be less successful in older people, because aged immune systems do not respond as well to </a:t>
            </a:r>
            <a:r>
              <a:rPr lang="en-US" sz="1200" b="0" i="0" kern="1200" dirty="0" err="1">
                <a:solidFill>
                  <a:schemeClr val="tx1"/>
                </a:solidFill>
                <a:effectLst/>
                <a:latin typeface="+mn-lt"/>
                <a:ea typeface="+mn-ea"/>
                <a:cs typeface="+mn-cs"/>
              </a:rPr>
              <a:t>immunisation</a:t>
            </a:r>
            <a:r>
              <a:rPr lang="en-US" sz="1200" b="0" i="0" kern="1200" dirty="0">
                <a:solidFill>
                  <a:schemeClr val="tx1"/>
                </a:solidFill>
                <a:effectLst/>
                <a:latin typeface="+mn-lt"/>
                <a:ea typeface="+mn-ea"/>
                <a:cs typeface="+mn-cs"/>
              </a:rPr>
              <a:t>. We see this with the annual flu jab.</a:t>
            </a:r>
          </a:p>
          <a:p>
            <a:pPr fontAlgn="base"/>
            <a:endParaRPr lang="en-US" sz="1200" b="0" i="0" kern="1200" dirty="0">
              <a:solidFill>
                <a:schemeClr val="tx1"/>
              </a:solidFill>
              <a:effectLst/>
              <a:latin typeface="+mn-lt"/>
              <a:ea typeface="+mn-ea"/>
              <a:cs typeface="+mn-cs"/>
            </a:endParaRPr>
          </a:p>
          <a:p>
            <a:pPr fontAlgn="base"/>
            <a:r>
              <a:rPr lang="en-US" dirty="0">
                <a:hlinkClick r:id="rId4"/>
              </a:rPr>
              <a:t>https://www.weforum.org/agenda/2020/05/what-you-need-to-know-about-the-covid-19-vaccine/</a:t>
            </a:r>
            <a:endParaRPr lang="en-US" dirty="0"/>
          </a:p>
          <a:p>
            <a:r>
              <a:rPr lang="en-US" sz="1200" b="0" i="0" kern="1200" dirty="0">
                <a:solidFill>
                  <a:schemeClr val="tx1"/>
                </a:solidFill>
                <a:effectLst/>
                <a:latin typeface="+mn-lt"/>
                <a:ea typeface="+mn-ea"/>
                <a:cs typeface="+mn-cs"/>
              </a:rPr>
              <a:t>Bill Gates on May 4, World Economic Forum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Predictions show it could take anywhere from 9 months to 2 years to create a vaccine.</a:t>
            </a:r>
          </a:p>
          <a:p>
            <a:r>
              <a:rPr lang="en-US" sz="1200" b="0" i="0" kern="1200" dirty="0">
                <a:solidFill>
                  <a:schemeClr val="tx1"/>
                </a:solidFill>
                <a:effectLst/>
                <a:latin typeface="+mn-lt"/>
                <a:ea typeface="+mn-ea"/>
                <a:cs typeface="+mn-cs"/>
              </a:rPr>
              <a:t>From there, it's just the small matter of producing upwards of 7 billion doses, for the global population.</a:t>
            </a:r>
          </a:p>
          <a:p>
            <a:endParaRPr lang="en-US" dirty="0"/>
          </a:p>
          <a:p>
            <a:r>
              <a:rPr lang="en-US" dirty="0">
                <a:hlinkClick r:id="rId5"/>
              </a:rPr>
              <a:t>https://www.acha.org/documents/resources/guidelines/ACHA_Considerations_for_Reopening_IHEs_in_the_COVID-19_Era_May2020.pdf</a:t>
            </a:r>
            <a:endParaRPr lang="en-US" dirty="0"/>
          </a:p>
          <a:p>
            <a:r>
              <a:rPr lang="en-US" dirty="0"/>
              <a:t>Until a vaccine for COVID-19 is available and widely used or until an effective prophylactic treatment is discovered, physical distancing, viral testing, isolation, quarantine, and contact tracing are our best strategies to control the spread of this virus.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E01B5AB-6409-4D40-9CDE-AEC7CD232477}" type="slidenum">
              <a:rPr lang="en-US" smtClean="0"/>
              <a:t>9</a:t>
            </a:fld>
            <a:endParaRPr lang="en-US"/>
          </a:p>
        </p:txBody>
      </p:sp>
    </p:spTree>
    <p:extLst>
      <p:ext uri="{BB962C8B-B14F-4D97-AF65-F5344CB8AC3E}">
        <p14:creationId xmlns:p14="http://schemas.microsoft.com/office/powerpoint/2010/main" val="250012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kern="1200" dirty="0">
                <a:solidFill>
                  <a:schemeClr val="tx1"/>
                </a:solidFill>
                <a:latin typeface="+mn-lt"/>
                <a:ea typeface="+mn-ea"/>
                <a:cs typeface="+mn-cs"/>
              </a:rPr>
              <a:t>Spreading 2 semesters over 3 </a:t>
            </a:r>
            <a:r>
              <a:rPr lang="en-US" sz="2000" b="1" kern="1200" dirty="0">
                <a:solidFill>
                  <a:schemeClr val="tx1"/>
                </a:solidFill>
                <a:latin typeface="+mn-lt"/>
                <a:ea typeface="+mn-ea"/>
                <a:cs typeface="+mn-cs"/>
              </a:rPr>
              <a:t>increases </a:t>
            </a:r>
            <a:r>
              <a:rPr lang="en-US" sz="2000" kern="1200" dirty="0">
                <a:solidFill>
                  <a:schemeClr val="tx1"/>
                </a:solidFill>
                <a:latin typeface="+mn-lt"/>
                <a:ea typeface="+mn-ea"/>
                <a:cs typeface="+mn-cs"/>
              </a:rPr>
              <a:t>housing and academic </a:t>
            </a:r>
            <a:r>
              <a:rPr lang="en-US" sz="2000" b="1" kern="1200" dirty="0">
                <a:solidFill>
                  <a:schemeClr val="tx1"/>
                </a:solidFill>
                <a:latin typeface="+mn-lt"/>
                <a:ea typeface="+mn-ea"/>
                <a:cs typeface="+mn-cs"/>
              </a:rPr>
              <a:t>capacities by 50% </a:t>
            </a:r>
            <a:endParaRPr lang="en-US" sz="2000" kern="1200" dirty="0">
              <a:solidFill>
                <a:schemeClr val="tx1"/>
              </a:solidFill>
              <a:latin typeface="+mn-lt"/>
              <a:ea typeface="+mn-ea"/>
              <a:cs typeface="+mn-cs"/>
            </a:endParaRPr>
          </a:p>
          <a:p>
            <a:pPr marL="342900" indent="-342900">
              <a:buFont typeface="Arial" panose="020B0604020202020204" pitchFamily="34" charset="0"/>
              <a:buChar char="•"/>
            </a:pPr>
            <a:r>
              <a:rPr lang="en-US" sz="2000" kern="1200" dirty="0">
                <a:solidFill>
                  <a:schemeClr val="tx1"/>
                </a:solidFill>
                <a:latin typeface="+mn-lt"/>
                <a:ea typeface="+mn-ea"/>
                <a:cs typeface="+mn-cs"/>
              </a:rPr>
              <a:t>All registered students have </a:t>
            </a:r>
            <a:r>
              <a:rPr lang="en-US" sz="2000" b="1" kern="1200" dirty="0">
                <a:solidFill>
                  <a:schemeClr val="tx1"/>
                </a:solidFill>
                <a:latin typeface="+mn-lt"/>
                <a:ea typeface="+mn-ea"/>
                <a:cs typeface="+mn-cs"/>
              </a:rPr>
              <a:t>2 semesters on-campus</a:t>
            </a:r>
          </a:p>
          <a:p>
            <a:pPr marL="800100" lvl="1" indent="-342900">
              <a:buFont typeface="Arial" panose="020B0604020202020204" pitchFamily="34" charset="0"/>
              <a:buChar char="•"/>
            </a:pPr>
            <a:r>
              <a:rPr lang="en-US" sz="1200" b="1" kern="1200" dirty="0">
                <a:solidFill>
                  <a:schemeClr val="tx1"/>
                </a:solidFill>
                <a:latin typeface="+mn-lt"/>
                <a:ea typeface="+mn-ea"/>
                <a:cs typeface="+mn-cs"/>
              </a:rPr>
              <a:t>On-time progress to degree completion </a:t>
            </a:r>
            <a:r>
              <a:rPr lang="en-US" sz="1200" kern="1200" dirty="0">
                <a:solidFill>
                  <a:schemeClr val="tx1"/>
                </a:solidFill>
                <a:latin typeface="+mn-lt"/>
                <a:ea typeface="+mn-ea"/>
                <a:cs typeface="+mn-cs"/>
              </a:rPr>
              <a:t>without remote semester</a:t>
            </a:r>
          </a:p>
          <a:p>
            <a:pPr marL="800100" lvl="1" indent="-342900">
              <a:buFont typeface="Arial" panose="020B0604020202020204" pitchFamily="34" charset="0"/>
              <a:buChar char="•"/>
            </a:pPr>
            <a:r>
              <a:rPr lang="en-US" sz="1200" b="1" kern="1200" dirty="0">
                <a:solidFill>
                  <a:schemeClr val="tx1"/>
                </a:solidFill>
                <a:latin typeface="+mn-lt"/>
                <a:ea typeface="+mn-ea"/>
                <a:cs typeface="+mn-cs"/>
              </a:rPr>
              <a:t>Bonus (optional) remote semester </a:t>
            </a:r>
            <a:r>
              <a:rPr lang="en-US" sz="1200" kern="1200" dirty="0">
                <a:solidFill>
                  <a:schemeClr val="tx1"/>
                </a:solidFill>
                <a:latin typeface="+mn-lt"/>
                <a:ea typeface="+mn-ea"/>
                <a:cs typeface="+mn-cs"/>
              </a:rPr>
              <a:t>allows students to speed-up degree completion</a:t>
            </a:r>
          </a:p>
          <a:p>
            <a:pPr marL="800100" lvl="1" indent="-342900">
              <a:buFont typeface="Arial" panose="020B0604020202020204" pitchFamily="34" charset="0"/>
              <a:buChar char="•"/>
            </a:pPr>
            <a:r>
              <a:rPr lang="en-US" sz="1200" b="1" kern="1200" dirty="0">
                <a:solidFill>
                  <a:schemeClr val="tx1"/>
                </a:solidFill>
                <a:latin typeface="+mn-lt"/>
                <a:ea typeface="+mn-ea"/>
                <a:cs typeface="+mn-cs"/>
              </a:rPr>
              <a:t>100% </a:t>
            </a:r>
            <a:r>
              <a:rPr lang="en-US" sz="1200" kern="1200" dirty="0">
                <a:solidFill>
                  <a:schemeClr val="tx1"/>
                </a:solidFill>
                <a:latin typeface="+mn-lt"/>
                <a:ea typeface="+mn-ea"/>
                <a:cs typeface="+mn-cs"/>
              </a:rPr>
              <a:t>of registered students </a:t>
            </a:r>
            <a:r>
              <a:rPr lang="en-US" sz="1200" b="1" kern="1200" dirty="0">
                <a:solidFill>
                  <a:schemeClr val="tx1"/>
                </a:solidFill>
                <a:latin typeface="+mn-lt"/>
                <a:ea typeface="+mn-ea"/>
                <a:cs typeface="+mn-cs"/>
              </a:rPr>
              <a:t>can reside in MIT housing </a:t>
            </a:r>
          </a:p>
          <a:p>
            <a:pPr marL="342900" indent="-342900">
              <a:buFont typeface="Arial" panose="020B0604020202020204" pitchFamily="34" charset="0"/>
              <a:buChar char="•"/>
            </a:pPr>
            <a:r>
              <a:rPr lang="en-US" sz="2000" kern="1200" dirty="0">
                <a:solidFill>
                  <a:schemeClr val="tx1"/>
                </a:solidFill>
                <a:latin typeface="+mn-lt"/>
                <a:ea typeface="+mn-ea"/>
                <a:cs typeface="+mn-cs"/>
              </a:rPr>
              <a:t>By jointly optimizing decisions of when a subject is offered and which students are on campus:</a:t>
            </a:r>
          </a:p>
          <a:p>
            <a:pPr marL="800100" lvl="1" indent="-342900">
              <a:buFont typeface="Arial" panose="020B0604020202020204" pitchFamily="34" charset="0"/>
              <a:buChar char="•"/>
            </a:pPr>
            <a:r>
              <a:rPr lang="en-US" sz="1200" b="1" kern="1200" dirty="0">
                <a:solidFill>
                  <a:schemeClr val="tx1"/>
                </a:solidFill>
                <a:latin typeface="+mn-lt"/>
                <a:ea typeface="+mn-ea"/>
                <a:cs typeface="+mn-cs"/>
              </a:rPr>
              <a:t>Students</a:t>
            </a:r>
            <a:r>
              <a:rPr lang="en-US" sz="1200" kern="1200" dirty="0">
                <a:solidFill>
                  <a:schemeClr val="tx1"/>
                </a:solidFill>
                <a:latin typeface="+mn-lt"/>
                <a:ea typeface="+mn-ea"/>
                <a:cs typeface="+mn-cs"/>
              </a:rPr>
              <a:t> required to take a subject for on-time degree completion are </a:t>
            </a:r>
            <a:r>
              <a:rPr lang="en-US" sz="1200" b="1" kern="1200" dirty="0">
                <a:solidFill>
                  <a:schemeClr val="tx1"/>
                </a:solidFill>
                <a:latin typeface="+mn-lt"/>
                <a:ea typeface="+mn-ea"/>
                <a:cs typeface="+mn-cs"/>
              </a:rPr>
              <a:t>on campus when the subject is offered </a:t>
            </a:r>
          </a:p>
          <a:p>
            <a:pPr marL="1257300" lvl="2" indent="-342900">
              <a:buFont typeface="Arial" panose="020B0604020202020204" pitchFamily="34" charset="0"/>
              <a:buChar char="•"/>
            </a:pPr>
            <a:r>
              <a:rPr lang="en-US" sz="1600" kern="1200" dirty="0">
                <a:solidFill>
                  <a:schemeClr val="tx1"/>
                </a:solidFill>
                <a:latin typeface="+mn-lt"/>
                <a:ea typeface="+mn-ea"/>
                <a:cs typeface="+mn-cs"/>
              </a:rPr>
              <a:t>Provides </a:t>
            </a:r>
            <a:r>
              <a:rPr lang="en-US" sz="1600" b="1" kern="1200" dirty="0">
                <a:solidFill>
                  <a:schemeClr val="tx1"/>
                </a:solidFill>
                <a:latin typeface="+mn-lt"/>
                <a:ea typeface="+mn-ea"/>
                <a:cs typeface="+mn-cs"/>
              </a:rPr>
              <a:t>maximum </a:t>
            </a:r>
            <a:r>
              <a:rPr lang="en-US" sz="1600" kern="1200" dirty="0">
                <a:solidFill>
                  <a:schemeClr val="tx1"/>
                </a:solidFill>
                <a:latin typeface="+mn-lt"/>
                <a:ea typeface="+mn-ea"/>
                <a:cs typeface="+mn-cs"/>
              </a:rPr>
              <a:t>opportunity for </a:t>
            </a:r>
            <a:r>
              <a:rPr lang="en-US" sz="1600" b="1" kern="1200" dirty="0">
                <a:solidFill>
                  <a:schemeClr val="tx1"/>
                </a:solidFill>
                <a:latin typeface="+mn-lt"/>
                <a:ea typeface="+mn-ea"/>
                <a:cs typeface="+mn-cs"/>
              </a:rPr>
              <a:t>in-person learning </a:t>
            </a:r>
          </a:p>
          <a:p>
            <a:pPr marL="1257300" lvl="2" indent="-342900">
              <a:buFont typeface="Arial" panose="020B0604020202020204" pitchFamily="34" charset="0"/>
              <a:buChar char="•"/>
            </a:pPr>
            <a:r>
              <a:rPr lang="en-US" sz="1600" b="1" kern="1200" dirty="0">
                <a:solidFill>
                  <a:schemeClr val="tx1"/>
                </a:solidFill>
                <a:latin typeface="+mn-lt"/>
                <a:ea typeface="+mn-ea"/>
                <a:cs typeface="+mn-cs"/>
              </a:rPr>
              <a:t>Minimizes </a:t>
            </a:r>
            <a:r>
              <a:rPr lang="en-US" sz="1600" kern="1200" dirty="0">
                <a:solidFill>
                  <a:schemeClr val="tx1"/>
                </a:solidFill>
                <a:latin typeface="+mn-lt"/>
                <a:ea typeface="+mn-ea"/>
                <a:cs typeface="+mn-cs"/>
              </a:rPr>
              <a:t>the number of subjects that must be offered </a:t>
            </a:r>
            <a:r>
              <a:rPr lang="en-US" sz="1600" b="1" kern="1200" dirty="0">
                <a:solidFill>
                  <a:schemeClr val="tx1"/>
                </a:solidFill>
                <a:latin typeface="+mn-lt"/>
                <a:ea typeface="+mn-ea"/>
                <a:cs typeface="+mn-cs"/>
              </a:rPr>
              <a:t>on-line learning </a:t>
            </a:r>
            <a:r>
              <a:rPr lang="en-US" sz="1600" kern="1200" dirty="0">
                <a:solidFill>
                  <a:schemeClr val="tx1"/>
                </a:solidFill>
                <a:latin typeface="+mn-lt"/>
                <a:ea typeface="+mn-ea"/>
                <a:cs typeface="+mn-cs"/>
              </a:rPr>
              <a:t>for degree progression</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Thinking about </a:t>
            </a:r>
            <a:r>
              <a:rPr lang="en-US" sz="1200" b="0" i="0" u="none" strike="noStrike" kern="1200" dirty="0" err="1">
                <a:solidFill>
                  <a:schemeClr val="tx1"/>
                </a:solidFill>
                <a:effectLst/>
                <a:latin typeface="+mn-lt"/>
                <a:ea typeface="+mn-ea"/>
                <a:cs typeface="+mn-cs"/>
              </a:rPr>
              <a:t>Asu’s</a:t>
            </a:r>
            <a:r>
              <a:rPr lang="en-US" sz="1200" b="0" i="0" u="none" strike="noStrike" kern="1200" dirty="0">
                <a:solidFill>
                  <a:schemeClr val="tx1"/>
                </a:solidFill>
                <a:effectLst/>
                <a:latin typeface="+mn-lt"/>
                <a:ea typeface="+mn-ea"/>
                <a:cs typeface="+mn-cs"/>
              </a:rPr>
              <a:t> idea— she wants to require each student who needs to take a subject with required campus presence (RCP) to be part of the 50% on-campus cohort and she wants to incentivize the remaining students (at least 50% of the total student population) to choose to be remote students (R).  If that happens, would an entry in Table 2 for this scenario look any different than the current entries?  In others words, if 50% of the students have RCP in any semester (and it is likely that RCP would be defined to have required presence of 1/2 of the students in one semester and the other half in the other semester— for equity reasons).  So no different,</a:t>
            </a:r>
          </a:p>
          <a:p>
            <a:r>
              <a:rPr lang="en-US" sz="1200" b="0" i="0" u="none" strike="noStrike" kern="1200" dirty="0">
                <a:solidFill>
                  <a:schemeClr val="tx1"/>
                </a:solidFill>
                <a:effectLst/>
                <a:latin typeface="+mn-lt"/>
                <a:ea typeface="+mn-ea"/>
                <a:cs typeface="+mn-cs"/>
              </a:rPr>
              <a:t>academic excellent (degree of in-person education); </a:t>
            </a:r>
          </a:p>
          <a:p>
            <a:r>
              <a:rPr lang="en-US" sz="1200" b="0" i="0" u="none" strike="noStrike" kern="1200" dirty="0">
                <a:solidFill>
                  <a:schemeClr val="tx1"/>
                </a:solidFill>
                <a:effectLst/>
                <a:latin typeface="+mn-lt"/>
                <a:ea typeface="+mn-ea"/>
                <a:cs typeface="+mn-cs"/>
              </a:rPr>
              <a:t>safety and well-being of the community (on-campus population, hotels, academic calendar schedule, etc.); </a:t>
            </a:r>
          </a:p>
          <a:p>
            <a:r>
              <a:rPr lang="en-US" sz="1200" b="0" i="0" u="none" strike="noStrike" kern="1200" dirty="0">
                <a:solidFill>
                  <a:schemeClr val="tx1"/>
                </a:solidFill>
                <a:effectLst/>
                <a:latin typeface="+mn-lt"/>
                <a:ea typeface="+mn-ea"/>
                <a:cs typeface="+mn-cs"/>
              </a:rPr>
              <a:t>access/ equity (who gets to live in MIT housing and who get access to in-person on-campus education); </a:t>
            </a:r>
          </a:p>
          <a:p>
            <a:r>
              <a:rPr lang="en-US" sz="1200" b="0" i="0" u="none" strike="noStrike" kern="1200" dirty="0">
                <a:solidFill>
                  <a:schemeClr val="tx1"/>
                </a:solidFill>
                <a:effectLst/>
                <a:latin typeface="+mn-lt"/>
                <a:ea typeface="+mn-ea"/>
                <a:cs typeface="+mn-cs"/>
              </a:rPr>
              <a:t>etc.</a:t>
            </a:r>
          </a:p>
          <a:p>
            <a:br>
              <a:rPr lang="en-US" dirty="0"/>
            </a:br>
            <a:endParaRPr lang="en-US" dirty="0"/>
          </a:p>
          <a:p>
            <a:r>
              <a:rPr lang="en-US" dirty="0">
                <a:hlinkClick r:id="rId3"/>
              </a:rPr>
              <a:t>https://registrar.mit.edu/calendar/class-days</a:t>
            </a:r>
            <a:endParaRPr lang="en-US" dirty="0"/>
          </a:p>
          <a:p>
            <a:r>
              <a:rPr lang="en-US" sz="1200" b="0" i="0" kern="1200" dirty="0">
                <a:solidFill>
                  <a:schemeClr val="tx1"/>
                </a:solidFill>
                <a:effectLst/>
                <a:latin typeface="+mn-lt"/>
                <a:ea typeface="+mn-ea"/>
                <a:cs typeface="+mn-cs"/>
              </a:rPr>
              <a:t>Academic Year 2020-2021</a:t>
            </a:r>
          </a:p>
          <a:p>
            <a:r>
              <a:rPr lang="en-US" sz="1200" b="0" i="0" kern="1200" cap="all" dirty="0">
                <a:solidFill>
                  <a:schemeClr val="tx1"/>
                </a:solidFill>
                <a:effectLst/>
                <a:latin typeface="+mn-lt"/>
                <a:ea typeface="+mn-ea"/>
                <a:cs typeface="+mn-cs"/>
              </a:rPr>
              <a:t>FALL TERM </a:t>
            </a:r>
            <a:r>
              <a:rPr lang="en-US" sz="1200" b="0" i="0" kern="1200" dirty="0">
                <a:solidFill>
                  <a:schemeClr val="tx1"/>
                </a:solidFill>
                <a:effectLst/>
                <a:latin typeface="+mn-lt"/>
                <a:ea typeface="+mn-ea"/>
                <a:cs typeface="+mn-cs"/>
              </a:rPr>
              <a:t>The fall term runs from Wednesday, September 9 through Thursday, December 10 for a total of 63 class days:</a:t>
            </a:r>
          </a:p>
          <a:p>
            <a:r>
              <a:rPr lang="en-US" sz="1200" b="0" i="0" kern="1200" dirty="0">
                <a:solidFill>
                  <a:schemeClr val="tx1"/>
                </a:solidFill>
                <a:effectLst/>
                <a:latin typeface="+mn-lt"/>
                <a:ea typeface="+mn-ea"/>
                <a:cs typeface="+mn-cs"/>
              </a:rPr>
              <a:t>12 Mondays, 13 Tuesdays, 13 Wednesdays, 13 Thursdays, 12 Fridays</a:t>
            </a:r>
          </a:p>
          <a:p>
            <a:r>
              <a:rPr lang="en-US" sz="1200" b="0" i="0" kern="1200" cap="all" dirty="0">
                <a:solidFill>
                  <a:schemeClr val="tx1"/>
                </a:solidFill>
                <a:effectLst/>
                <a:latin typeface="+mn-lt"/>
                <a:ea typeface="+mn-ea"/>
                <a:cs typeface="+mn-cs"/>
              </a:rPr>
              <a:t>SPRING TERM </a:t>
            </a:r>
            <a:r>
              <a:rPr lang="en-US" sz="1200" b="0" i="0" kern="1200" dirty="0">
                <a:solidFill>
                  <a:schemeClr val="tx1"/>
                </a:solidFill>
                <a:effectLst/>
                <a:latin typeface="+mn-lt"/>
                <a:ea typeface="+mn-ea"/>
                <a:cs typeface="+mn-cs"/>
              </a:rPr>
              <a:t>The spring term runs from Monday, February 1 through Tuesday, May 11, for a total of 65 class days:</a:t>
            </a:r>
          </a:p>
          <a:p>
            <a:r>
              <a:rPr lang="en-US" sz="1200" b="0" i="0" kern="1200" dirty="0">
                <a:solidFill>
                  <a:schemeClr val="tx1"/>
                </a:solidFill>
                <a:effectLst/>
                <a:latin typeface="+mn-lt"/>
                <a:ea typeface="+mn-ea"/>
                <a:cs typeface="+mn-cs"/>
              </a:rPr>
              <a:t>13 Mondays, 13 Tuesdays, 13 Wednesdays, 13 Thursdays, 13 Fridays</a:t>
            </a:r>
            <a:endParaRPr lang="en-US" sz="1200" b="0" i="0" kern="1200" cap="all" dirty="0">
              <a:solidFill>
                <a:schemeClr val="tx1"/>
              </a:solidFill>
              <a:effectLst/>
              <a:latin typeface="+mn-lt"/>
              <a:ea typeface="+mn-ea"/>
              <a:cs typeface="+mn-cs"/>
            </a:endParaRPr>
          </a:p>
          <a:p>
            <a:r>
              <a:rPr lang="en-US" sz="1200" b="0" i="0" kern="1200" cap="all" dirty="0">
                <a:solidFill>
                  <a:schemeClr val="tx1"/>
                </a:solidFill>
                <a:effectLst/>
                <a:latin typeface="+mn-lt"/>
                <a:ea typeface="+mn-ea"/>
                <a:cs typeface="+mn-cs"/>
              </a:rPr>
              <a:t>SUMMER SESSION </a:t>
            </a:r>
            <a:r>
              <a:rPr lang="en-US" sz="1200" b="0" i="0" kern="1200" dirty="0">
                <a:solidFill>
                  <a:schemeClr val="tx1"/>
                </a:solidFill>
                <a:effectLst/>
                <a:latin typeface="+mn-lt"/>
                <a:ea typeface="+mn-ea"/>
                <a:cs typeface="+mn-cs"/>
              </a:rPr>
              <a:t>The summer session runs from Monday, June 7 through Tuesday, August 11 including the exam period.</a:t>
            </a:r>
          </a:p>
          <a:p>
            <a:endParaRPr lang="en-US" dirty="0">
              <a:hlinkClick r:id="rId4"/>
            </a:endParaRPr>
          </a:p>
          <a:p>
            <a:endParaRPr lang="en-US" dirty="0">
              <a:hlinkClick r:id="rId4"/>
            </a:endParaRPr>
          </a:p>
          <a:p>
            <a:r>
              <a:rPr lang="en-US" dirty="0">
                <a:hlinkClick r:id="rId4"/>
              </a:rPr>
              <a:t>https://www.bbc.com/news/health-51665497</a:t>
            </a:r>
            <a:br>
              <a:rPr lang="en-US" dirty="0"/>
            </a:br>
            <a:r>
              <a:rPr lang="en-US" sz="1200" b="0" i="0" kern="1200" dirty="0">
                <a:solidFill>
                  <a:schemeClr val="tx1"/>
                </a:solidFill>
                <a:effectLst/>
                <a:latin typeface="+mn-lt"/>
                <a:ea typeface="+mn-ea"/>
                <a:cs typeface="+mn-cs"/>
              </a:rPr>
              <a:t>About 80 groups around the world are researching vaccines and some are now entering clinical trials.</a:t>
            </a:r>
          </a:p>
          <a:p>
            <a:pPr fontAlgn="base"/>
            <a:r>
              <a:rPr lang="en-US" sz="1200" b="0" i="0" kern="1200" dirty="0">
                <a:solidFill>
                  <a:schemeClr val="tx1"/>
                </a:solidFill>
                <a:effectLst/>
                <a:latin typeface="+mn-lt"/>
                <a:ea typeface="+mn-ea"/>
                <a:cs typeface="+mn-cs"/>
              </a:rPr>
              <a:t>Most experts think a vaccine is likely to become available by mid-2021, about 12-18 months after the new virus, known officially as Sars-CoV-2, first emerged.</a:t>
            </a:r>
          </a:p>
          <a:p>
            <a:pPr fontAlgn="base"/>
            <a:r>
              <a:rPr lang="en-US" sz="1200" b="0" i="0" kern="1200" dirty="0">
                <a:solidFill>
                  <a:schemeClr val="tx1"/>
                </a:solidFill>
                <a:effectLst/>
                <a:latin typeface="+mn-lt"/>
                <a:ea typeface="+mn-ea"/>
                <a:cs typeface="+mn-cs"/>
              </a:rPr>
              <a:t>That would be a huge scientific feat and there are no guarantees it will work.</a:t>
            </a:r>
          </a:p>
          <a:p>
            <a:pPr fontAlgn="base"/>
            <a:r>
              <a:rPr lang="en-US" sz="1200" b="0" i="0" kern="1200" dirty="0">
                <a:solidFill>
                  <a:schemeClr val="tx1"/>
                </a:solidFill>
                <a:effectLst/>
                <a:latin typeface="+mn-lt"/>
                <a:ea typeface="+mn-ea"/>
                <a:cs typeface="+mn-cs"/>
              </a:rPr>
              <a:t>Four coronaviruses already circulate in human beings. They cause common cold symptoms and we don't have vaccines for any of them.</a:t>
            </a:r>
          </a:p>
          <a:p>
            <a:pPr fontAlgn="base"/>
            <a:r>
              <a:rPr lang="en-US" sz="1200" b="0" i="0" kern="1200" dirty="0">
                <a:solidFill>
                  <a:schemeClr val="tx1"/>
                </a:solidFill>
                <a:effectLst/>
                <a:latin typeface="+mn-lt"/>
                <a:ea typeface="+mn-ea"/>
                <a:cs typeface="+mn-cs"/>
              </a:rPr>
              <a:t>It will, almost inevitably, be less successful in older people, because aged immune systems do not respond as well to </a:t>
            </a:r>
            <a:r>
              <a:rPr lang="en-US" sz="1200" b="0" i="0" kern="1200" dirty="0" err="1">
                <a:solidFill>
                  <a:schemeClr val="tx1"/>
                </a:solidFill>
                <a:effectLst/>
                <a:latin typeface="+mn-lt"/>
                <a:ea typeface="+mn-ea"/>
                <a:cs typeface="+mn-cs"/>
              </a:rPr>
              <a:t>immunisation</a:t>
            </a:r>
            <a:r>
              <a:rPr lang="en-US" sz="1200" b="0" i="0" kern="1200" dirty="0">
                <a:solidFill>
                  <a:schemeClr val="tx1"/>
                </a:solidFill>
                <a:effectLst/>
                <a:latin typeface="+mn-lt"/>
                <a:ea typeface="+mn-ea"/>
                <a:cs typeface="+mn-cs"/>
              </a:rPr>
              <a:t>. We see this with the annual flu jab.</a:t>
            </a:r>
          </a:p>
          <a:p>
            <a:pPr fontAlgn="base"/>
            <a:endParaRPr lang="en-US" sz="1200" b="0" i="0" kern="1200" dirty="0">
              <a:solidFill>
                <a:schemeClr val="tx1"/>
              </a:solidFill>
              <a:effectLst/>
              <a:latin typeface="+mn-lt"/>
              <a:ea typeface="+mn-ea"/>
              <a:cs typeface="+mn-cs"/>
            </a:endParaRPr>
          </a:p>
          <a:p>
            <a:pPr fontAlgn="base"/>
            <a:r>
              <a:rPr lang="en-US" dirty="0">
                <a:hlinkClick r:id="rId5"/>
              </a:rPr>
              <a:t>https://www.weforum.org/agenda/2020/05/what-you-need-to-know-about-the-covid-19-vaccine/</a:t>
            </a:r>
            <a:endParaRPr lang="en-US" dirty="0"/>
          </a:p>
          <a:p>
            <a:r>
              <a:rPr lang="en-US" sz="1200" b="0" i="0" kern="1200" dirty="0">
                <a:solidFill>
                  <a:schemeClr val="tx1"/>
                </a:solidFill>
                <a:effectLst/>
                <a:latin typeface="+mn-lt"/>
                <a:ea typeface="+mn-ea"/>
                <a:cs typeface="+mn-cs"/>
              </a:rPr>
              <a:t>Bill Gates on May 4, World Economic Forum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Predictions show it could take anywhere from 9 months to 2 years to create a vaccine.</a:t>
            </a:r>
          </a:p>
          <a:p>
            <a:r>
              <a:rPr lang="en-US" sz="1200" b="0" i="0" kern="1200" dirty="0">
                <a:solidFill>
                  <a:schemeClr val="tx1"/>
                </a:solidFill>
                <a:effectLst/>
                <a:latin typeface="+mn-lt"/>
                <a:ea typeface="+mn-ea"/>
                <a:cs typeface="+mn-cs"/>
              </a:rPr>
              <a:t>From there, it's just the small matter of producing upwards of 7 billion doses, for the global population.</a:t>
            </a:r>
          </a:p>
          <a:p>
            <a:endParaRPr lang="en-US" dirty="0"/>
          </a:p>
          <a:p>
            <a:r>
              <a:rPr lang="en-US" dirty="0">
                <a:hlinkClick r:id="rId6"/>
              </a:rPr>
              <a:t>https://www.acha.org/documents/resources/guidelines/ACHA_Considerations_for_Reopening_IHEs_in_the_COVID-19_Era_May2020.pdf</a:t>
            </a:r>
            <a:endParaRPr lang="en-US" dirty="0"/>
          </a:p>
          <a:p>
            <a:r>
              <a:rPr lang="en-US" dirty="0"/>
              <a:t>Until a vaccine for COVID-19 is available and widely used or until an effective prophylactic treatment is discovered, physical distancing, viral testing, isolation, quarantine, and contact tracing are our best strategies to control the spread of this virus.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E01B5AB-6409-4D40-9CDE-AEC7CD232477}" type="slidenum">
              <a:rPr lang="en-US" smtClean="0"/>
              <a:t>10</a:t>
            </a:fld>
            <a:endParaRPr lang="en-US"/>
          </a:p>
        </p:txBody>
      </p:sp>
    </p:spTree>
    <p:extLst>
      <p:ext uri="{BB962C8B-B14F-4D97-AF65-F5344CB8AC3E}">
        <p14:creationId xmlns:p14="http://schemas.microsoft.com/office/powerpoint/2010/main" val="343146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B7A0-6701-5642-B294-8A18EBEE19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9D9F8F-77B9-6F41-AFEE-197F537EA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AF37A5-B71A-654A-A031-146F65E7239D}"/>
              </a:ext>
            </a:extLst>
          </p:cNvPr>
          <p:cNvSpPr>
            <a:spLocks noGrp="1"/>
          </p:cNvSpPr>
          <p:nvPr>
            <p:ph type="dt" sz="half" idx="10"/>
          </p:nvPr>
        </p:nvSpPr>
        <p:spPr/>
        <p:txBody>
          <a:bodyPr/>
          <a:lstStyle/>
          <a:p>
            <a:fld id="{C5D263E3-1AE3-C842-833E-58090483BB0E}" type="datetimeFigureOut">
              <a:rPr lang="en-US" smtClean="0"/>
              <a:t>5/25/20</a:t>
            </a:fld>
            <a:endParaRPr lang="en-US"/>
          </a:p>
        </p:txBody>
      </p:sp>
      <p:sp>
        <p:nvSpPr>
          <p:cNvPr id="5" name="Footer Placeholder 4">
            <a:extLst>
              <a:ext uri="{FF2B5EF4-FFF2-40B4-BE49-F238E27FC236}">
                <a16:creationId xmlns:a16="http://schemas.microsoft.com/office/drawing/2014/main" id="{61906137-32B7-5244-BA35-D4CACE9DD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20FF8-318E-7642-8C42-8E45EA4B74B7}"/>
              </a:ext>
            </a:extLst>
          </p:cNvPr>
          <p:cNvSpPr>
            <a:spLocks noGrp="1"/>
          </p:cNvSpPr>
          <p:nvPr>
            <p:ph type="sldNum" sz="quarter" idx="12"/>
          </p:nvPr>
        </p:nvSpPr>
        <p:spPr/>
        <p:txBody>
          <a:bodyPr/>
          <a:lstStyle/>
          <a:p>
            <a:fld id="{C920FEA9-9BE7-4546-9882-EF9A47589D74}" type="slidenum">
              <a:rPr lang="en-US" smtClean="0"/>
              <a:t>‹#›</a:t>
            </a:fld>
            <a:endParaRPr lang="en-US"/>
          </a:p>
        </p:txBody>
      </p:sp>
    </p:spTree>
    <p:extLst>
      <p:ext uri="{BB962C8B-B14F-4D97-AF65-F5344CB8AC3E}">
        <p14:creationId xmlns:p14="http://schemas.microsoft.com/office/powerpoint/2010/main" val="125418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C390-F14A-2A46-AEAF-EE3ECADCB9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510E0B-2951-864B-B4FD-DA6AE5F9A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DBA5F-FFE1-A24E-A617-2BAA42461440}"/>
              </a:ext>
            </a:extLst>
          </p:cNvPr>
          <p:cNvSpPr>
            <a:spLocks noGrp="1"/>
          </p:cNvSpPr>
          <p:nvPr>
            <p:ph type="dt" sz="half" idx="10"/>
          </p:nvPr>
        </p:nvSpPr>
        <p:spPr/>
        <p:txBody>
          <a:bodyPr/>
          <a:lstStyle/>
          <a:p>
            <a:fld id="{C5D263E3-1AE3-C842-833E-58090483BB0E}" type="datetimeFigureOut">
              <a:rPr lang="en-US" smtClean="0"/>
              <a:t>5/25/20</a:t>
            </a:fld>
            <a:endParaRPr lang="en-US"/>
          </a:p>
        </p:txBody>
      </p:sp>
      <p:sp>
        <p:nvSpPr>
          <p:cNvPr id="5" name="Footer Placeholder 4">
            <a:extLst>
              <a:ext uri="{FF2B5EF4-FFF2-40B4-BE49-F238E27FC236}">
                <a16:creationId xmlns:a16="http://schemas.microsoft.com/office/drawing/2014/main" id="{73EB3ED8-7BC6-1A4E-B2AC-98CCDDE5A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9AD8D-BECF-1940-9730-596E31B74EF6}"/>
              </a:ext>
            </a:extLst>
          </p:cNvPr>
          <p:cNvSpPr>
            <a:spLocks noGrp="1"/>
          </p:cNvSpPr>
          <p:nvPr>
            <p:ph type="sldNum" sz="quarter" idx="12"/>
          </p:nvPr>
        </p:nvSpPr>
        <p:spPr/>
        <p:txBody>
          <a:bodyPr/>
          <a:lstStyle/>
          <a:p>
            <a:fld id="{C920FEA9-9BE7-4546-9882-EF9A47589D74}" type="slidenum">
              <a:rPr lang="en-US" smtClean="0"/>
              <a:t>‹#›</a:t>
            </a:fld>
            <a:endParaRPr lang="en-US"/>
          </a:p>
        </p:txBody>
      </p:sp>
    </p:spTree>
    <p:extLst>
      <p:ext uri="{BB962C8B-B14F-4D97-AF65-F5344CB8AC3E}">
        <p14:creationId xmlns:p14="http://schemas.microsoft.com/office/powerpoint/2010/main" val="277213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45748F-AB33-3A43-BDF1-E9FE811A56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F4763F-C44D-9442-9474-A272B946B8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E45C82-35CC-F741-9784-606D7CDB5F29}"/>
              </a:ext>
            </a:extLst>
          </p:cNvPr>
          <p:cNvSpPr>
            <a:spLocks noGrp="1"/>
          </p:cNvSpPr>
          <p:nvPr>
            <p:ph type="dt" sz="half" idx="10"/>
          </p:nvPr>
        </p:nvSpPr>
        <p:spPr/>
        <p:txBody>
          <a:bodyPr/>
          <a:lstStyle/>
          <a:p>
            <a:fld id="{C5D263E3-1AE3-C842-833E-58090483BB0E}" type="datetimeFigureOut">
              <a:rPr lang="en-US" smtClean="0"/>
              <a:t>5/25/20</a:t>
            </a:fld>
            <a:endParaRPr lang="en-US"/>
          </a:p>
        </p:txBody>
      </p:sp>
      <p:sp>
        <p:nvSpPr>
          <p:cNvPr id="5" name="Footer Placeholder 4">
            <a:extLst>
              <a:ext uri="{FF2B5EF4-FFF2-40B4-BE49-F238E27FC236}">
                <a16:creationId xmlns:a16="http://schemas.microsoft.com/office/drawing/2014/main" id="{7FC73C2E-4867-E641-B905-4D86FEEF2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4CF2E-9DBD-6A46-87B5-AB45FB69CB1B}"/>
              </a:ext>
            </a:extLst>
          </p:cNvPr>
          <p:cNvSpPr>
            <a:spLocks noGrp="1"/>
          </p:cNvSpPr>
          <p:nvPr>
            <p:ph type="sldNum" sz="quarter" idx="12"/>
          </p:nvPr>
        </p:nvSpPr>
        <p:spPr/>
        <p:txBody>
          <a:bodyPr/>
          <a:lstStyle/>
          <a:p>
            <a:fld id="{C920FEA9-9BE7-4546-9882-EF9A47589D74}" type="slidenum">
              <a:rPr lang="en-US" smtClean="0"/>
              <a:t>‹#›</a:t>
            </a:fld>
            <a:endParaRPr lang="en-US"/>
          </a:p>
        </p:txBody>
      </p:sp>
    </p:spTree>
    <p:extLst>
      <p:ext uri="{BB962C8B-B14F-4D97-AF65-F5344CB8AC3E}">
        <p14:creationId xmlns:p14="http://schemas.microsoft.com/office/powerpoint/2010/main" val="225286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1">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5B51D5D-35FB-43CC-8774-D033DD416AB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9" name="think-cell Slide" r:id="rId5" imgW="631" imgH="631" progId="TCLayout.ActiveDocument.1">
                  <p:embed/>
                </p:oleObj>
              </mc:Choice>
              <mc:Fallback>
                <p:oleObj name="think-cell Slide" r:id="rId5" imgW="631" imgH="631" progId="TCLayout.ActiveDocument.1">
                  <p:embed/>
                  <p:pic>
                    <p:nvPicPr>
                      <p:cNvPr id="5" name="Object 4" hidden="1">
                        <a:extLst>
                          <a:ext uri="{FF2B5EF4-FFF2-40B4-BE49-F238E27FC236}">
                            <a16:creationId xmlns:a16="http://schemas.microsoft.com/office/drawing/2014/main" id="{75B51D5D-35FB-43CC-8774-D033DD416AB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E676CBC-2D04-4284-9873-F7BF6795AD77}"/>
              </a:ext>
            </a:extLst>
          </p:cNvPr>
          <p:cNvSpPr/>
          <p:nvPr userDrawn="1">
            <p:custDataLst>
              <p:tags r:id="rId3"/>
            </p:custDataLst>
          </p:nvPr>
        </p:nvSpPr>
        <p:spPr>
          <a:xfrm>
            <a:off x="0" y="0"/>
            <a:ext cx="158750" cy="158750"/>
          </a:xfrm>
          <a:prstGeom prst="rect">
            <a:avLst/>
          </a:prstGeom>
          <a:solidFill>
            <a:schemeClr val="accent2"/>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lnSpc>
                <a:spcPct val="95000"/>
              </a:lnSpc>
            </a:pPr>
            <a:endParaRPr lang="en-US" sz="2800" b="1" i="0" baseline="0" dirty="0">
              <a:solidFill>
                <a:schemeClr val="tx2"/>
              </a:solidFill>
              <a:latin typeface="Corbel" panose="020B0503020204020204" pitchFamily="34" charset="0"/>
              <a:ea typeface="+mj-ea"/>
              <a:cs typeface="+mj-cs"/>
              <a:sym typeface="Corbel" panose="020B0503020204020204" pitchFamily="34" charset="0"/>
            </a:endParaRPr>
          </a:p>
        </p:txBody>
      </p:sp>
      <p:sp>
        <p:nvSpPr>
          <p:cNvPr id="2" name="Title 1"/>
          <p:cNvSpPr>
            <a:spLocks noGrp="1"/>
          </p:cNvSpPr>
          <p:nvPr>
            <p:ph type="title"/>
          </p:nvPr>
        </p:nvSpPr>
        <p:spPr>
          <a:xfrm>
            <a:off x="0" y="0"/>
            <a:ext cx="12192000" cy="686342"/>
          </a:xfrm>
        </p:spPr>
        <p:txBody>
          <a:bodyPr lIns="182880" tIns="182880" rIns="182880" bIns="91440"/>
          <a:lstStyle>
            <a:lvl1pPr>
              <a:defRPr sz="2800"/>
            </a:lvl1pPr>
          </a:lstStyle>
          <a:p>
            <a:r>
              <a:rPr lang="en-US" dirty="0"/>
              <a:t>Click to edit Master title style</a:t>
            </a:r>
          </a:p>
        </p:txBody>
      </p:sp>
      <p:sp>
        <p:nvSpPr>
          <p:cNvPr id="3" name="Content Placeholder 2"/>
          <p:cNvSpPr>
            <a:spLocks noGrp="1"/>
          </p:cNvSpPr>
          <p:nvPr>
            <p:ph idx="1" hasCustomPrompt="1"/>
          </p:nvPr>
        </p:nvSpPr>
        <p:spPr>
          <a:xfrm>
            <a:off x="381000" y="1262540"/>
            <a:ext cx="11430000" cy="5213757"/>
          </a:xfrm>
          <a:prstGeom prst="rect">
            <a:avLst/>
          </a:prstGeom>
        </p:spPr>
        <p:txBody>
          <a:bodyPr/>
          <a:lstStyle>
            <a:lvl1pPr>
              <a:lnSpc>
                <a:spcPct val="100000"/>
              </a:lnSpc>
              <a:spcBef>
                <a:spcPts val="0"/>
              </a:spcBef>
              <a:spcAft>
                <a:spcPts val="600"/>
              </a:spcAft>
              <a:defRPr/>
            </a:lvl1pPr>
            <a:lvl2pPr marL="228600" indent="-228600">
              <a:lnSpc>
                <a:spcPct val="100000"/>
              </a:lnSpc>
              <a:spcBef>
                <a:spcPts val="0"/>
              </a:spcBef>
              <a:spcAft>
                <a:spcPts val="600"/>
              </a:spcAft>
              <a:buFont typeface="Arial" panose="020B0604020202020204" pitchFamily="34" charset="0"/>
              <a:buChar char="•"/>
              <a:defRPr sz="2400">
                <a:solidFill>
                  <a:schemeClr val="tx1"/>
                </a:solidFill>
              </a:defRPr>
            </a:lvl2pPr>
            <a:lvl3pPr marL="45720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200" b="0">
                <a:solidFill>
                  <a:schemeClr val="tx1"/>
                </a:solidFill>
              </a:defRPr>
            </a:lvl3pPr>
            <a:lvl4pPr marL="627063" indent="-166688">
              <a:buFont typeface="Arial" panose="020B0604020202020204" pitchFamily="34" charset="0"/>
              <a:buChar char="•"/>
              <a:defRPr sz="2000"/>
            </a:lvl4pPr>
            <a:lvl5pPr marL="460375" indent="-228600">
              <a:defRPr/>
            </a:lvl5pPr>
          </a:lstStyle>
          <a:p>
            <a:pPr lvl="1"/>
            <a:r>
              <a:rPr lang="en-US" dirty="0"/>
              <a:t>First level</a:t>
            </a:r>
          </a:p>
          <a:p>
            <a:pPr lvl="2"/>
            <a:r>
              <a:rPr lang="en-US" dirty="0"/>
              <a:t>Second level</a:t>
            </a:r>
          </a:p>
          <a:p>
            <a:pPr lvl="3"/>
            <a:r>
              <a:rPr lang="en-US" dirty="0"/>
              <a:t>X</a:t>
            </a:r>
          </a:p>
        </p:txBody>
      </p:sp>
    </p:spTree>
    <p:extLst>
      <p:ext uri="{BB962C8B-B14F-4D97-AF65-F5344CB8AC3E}">
        <p14:creationId xmlns:p14="http://schemas.microsoft.com/office/powerpoint/2010/main" val="250424622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5103448" y="3429000"/>
            <a:ext cx="3095673" cy="2749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0"/>
          </p:nvPr>
        </p:nvSpPr>
        <p:spPr>
          <a:xfrm>
            <a:off x="8471877" y="3429000"/>
            <a:ext cx="3110523" cy="2749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1"/>
          </p:nvPr>
        </p:nvSpPr>
        <p:spPr>
          <a:xfrm>
            <a:off x="1735017" y="3429000"/>
            <a:ext cx="3095673" cy="2749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197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7FDD-610E-0240-A015-2E72E106BF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A69983-B7AB-F245-B333-BFE0E945E6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ECE53-D45B-4A46-843D-BEBCA94EC5B7}"/>
              </a:ext>
            </a:extLst>
          </p:cNvPr>
          <p:cNvSpPr>
            <a:spLocks noGrp="1"/>
          </p:cNvSpPr>
          <p:nvPr>
            <p:ph type="dt" sz="half" idx="10"/>
          </p:nvPr>
        </p:nvSpPr>
        <p:spPr/>
        <p:txBody>
          <a:bodyPr/>
          <a:lstStyle/>
          <a:p>
            <a:fld id="{C5D263E3-1AE3-C842-833E-58090483BB0E}" type="datetimeFigureOut">
              <a:rPr lang="en-US" smtClean="0"/>
              <a:t>5/25/20</a:t>
            </a:fld>
            <a:endParaRPr lang="en-US"/>
          </a:p>
        </p:txBody>
      </p:sp>
      <p:sp>
        <p:nvSpPr>
          <p:cNvPr id="5" name="Footer Placeholder 4">
            <a:extLst>
              <a:ext uri="{FF2B5EF4-FFF2-40B4-BE49-F238E27FC236}">
                <a16:creationId xmlns:a16="http://schemas.microsoft.com/office/drawing/2014/main" id="{25F1EBEA-4B9E-B048-BE73-52508953C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F07EA-7053-3A4E-A8F9-3B4C17BA998B}"/>
              </a:ext>
            </a:extLst>
          </p:cNvPr>
          <p:cNvSpPr>
            <a:spLocks noGrp="1"/>
          </p:cNvSpPr>
          <p:nvPr>
            <p:ph type="sldNum" sz="quarter" idx="12"/>
          </p:nvPr>
        </p:nvSpPr>
        <p:spPr/>
        <p:txBody>
          <a:bodyPr/>
          <a:lstStyle/>
          <a:p>
            <a:fld id="{C920FEA9-9BE7-4546-9882-EF9A47589D74}" type="slidenum">
              <a:rPr lang="en-US" smtClean="0"/>
              <a:t>‹#›</a:t>
            </a:fld>
            <a:endParaRPr lang="en-US"/>
          </a:p>
        </p:txBody>
      </p:sp>
    </p:spTree>
    <p:extLst>
      <p:ext uri="{BB962C8B-B14F-4D97-AF65-F5344CB8AC3E}">
        <p14:creationId xmlns:p14="http://schemas.microsoft.com/office/powerpoint/2010/main" val="373773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1D5C-CA42-2D42-B728-0029AF8349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1D9767-82EC-6B48-9969-C8D409A3E6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1BC3C4-84CC-C740-8726-B1ABB4826352}"/>
              </a:ext>
            </a:extLst>
          </p:cNvPr>
          <p:cNvSpPr>
            <a:spLocks noGrp="1"/>
          </p:cNvSpPr>
          <p:nvPr>
            <p:ph type="dt" sz="half" idx="10"/>
          </p:nvPr>
        </p:nvSpPr>
        <p:spPr/>
        <p:txBody>
          <a:bodyPr/>
          <a:lstStyle/>
          <a:p>
            <a:fld id="{C5D263E3-1AE3-C842-833E-58090483BB0E}" type="datetimeFigureOut">
              <a:rPr lang="en-US" smtClean="0"/>
              <a:t>5/25/20</a:t>
            </a:fld>
            <a:endParaRPr lang="en-US"/>
          </a:p>
        </p:txBody>
      </p:sp>
      <p:sp>
        <p:nvSpPr>
          <p:cNvPr id="5" name="Footer Placeholder 4">
            <a:extLst>
              <a:ext uri="{FF2B5EF4-FFF2-40B4-BE49-F238E27FC236}">
                <a16:creationId xmlns:a16="http://schemas.microsoft.com/office/drawing/2014/main" id="{E78FAF41-FF3D-F241-BC50-0C3709875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01110-3D77-C443-8216-45D156F07DD6}"/>
              </a:ext>
            </a:extLst>
          </p:cNvPr>
          <p:cNvSpPr>
            <a:spLocks noGrp="1"/>
          </p:cNvSpPr>
          <p:nvPr>
            <p:ph type="sldNum" sz="quarter" idx="12"/>
          </p:nvPr>
        </p:nvSpPr>
        <p:spPr/>
        <p:txBody>
          <a:bodyPr/>
          <a:lstStyle/>
          <a:p>
            <a:fld id="{C920FEA9-9BE7-4546-9882-EF9A47589D74}" type="slidenum">
              <a:rPr lang="en-US" smtClean="0"/>
              <a:t>‹#›</a:t>
            </a:fld>
            <a:endParaRPr lang="en-US"/>
          </a:p>
        </p:txBody>
      </p:sp>
    </p:spTree>
    <p:extLst>
      <p:ext uri="{BB962C8B-B14F-4D97-AF65-F5344CB8AC3E}">
        <p14:creationId xmlns:p14="http://schemas.microsoft.com/office/powerpoint/2010/main" val="204182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928D-C066-7649-9B06-45CFDCCB5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B1E125-C2B5-6045-97D8-43A000DAD6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91FD00-12B6-5143-BE60-EC203F19B1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AB9701-6CF8-C04D-A217-2C59F854E8F0}"/>
              </a:ext>
            </a:extLst>
          </p:cNvPr>
          <p:cNvSpPr>
            <a:spLocks noGrp="1"/>
          </p:cNvSpPr>
          <p:nvPr>
            <p:ph type="dt" sz="half" idx="10"/>
          </p:nvPr>
        </p:nvSpPr>
        <p:spPr/>
        <p:txBody>
          <a:bodyPr/>
          <a:lstStyle/>
          <a:p>
            <a:fld id="{C5D263E3-1AE3-C842-833E-58090483BB0E}" type="datetimeFigureOut">
              <a:rPr lang="en-US" smtClean="0"/>
              <a:t>5/25/20</a:t>
            </a:fld>
            <a:endParaRPr lang="en-US"/>
          </a:p>
        </p:txBody>
      </p:sp>
      <p:sp>
        <p:nvSpPr>
          <p:cNvPr id="6" name="Footer Placeholder 5">
            <a:extLst>
              <a:ext uri="{FF2B5EF4-FFF2-40B4-BE49-F238E27FC236}">
                <a16:creationId xmlns:a16="http://schemas.microsoft.com/office/drawing/2014/main" id="{68EB474F-CF68-644C-AD42-B75F58775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8895ED-5228-784B-896B-9021FDCBCDF6}"/>
              </a:ext>
            </a:extLst>
          </p:cNvPr>
          <p:cNvSpPr>
            <a:spLocks noGrp="1"/>
          </p:cNvSpPr>
          <p:nvPr>
            <p:ph type="sldNum" sz="quarter" idx="12"/>
          </p:nvPr>
        </p:nvSpPr>
        <p:spPr/>
        <p:txBody>
          <a:bodyPr/>
          <a:lstStyle/>
          <a:p>
            <a:fld id="{C920FEA9-9BE7-4546-9882-EF9A47589D74}" type="slidenum">
              <a:rPr lang="en-US" smtClean="0"/>
              <a:t>‹#›</a:t>
            </a:fld>
            <a:endParaRPr lang="en-US"/>
          </a:p>
        </p:txBody>
      </p:sp>
    </p:spTree>
    <p:extLst>
      <p:ext uri="{BB962C8B-B14F-4D97-AF65-F5344CB8AC3E}">
        <p14:creationId xmlns:p14="http://schemas.microsoft.com/office/powerpoint/2010/main" val="121382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E09BD-C4AF-DB4B-9161-144024DD22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98CF77-5E2E-0747-82E8-F2EDB140F5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9FE22C-3635-B449-A695-C80500BDCC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982253-8562-0047-9909-E8EF9F9773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0CB15B-AF97-0A40-8CDB-D536ADECC7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60022A-0D32-9948-9267-5F33444B9100}"/>
              </a:ext>
            </a:extLst>
          </p:cNvPr>
          <p:cNvSpPr>
            <a:spLocks noGrp="1"/>
          </p:cNvSpPr>
          <p:nvPr>
            <p:ph type="dt" sz="half" idx="10"/>
          </p:nvPr>
        </p:nvSpPr>
        <p:spPr/>
        <p:txBody>
          <a:bodyPr/>
          <a:lstStyle/>
          <a:p>
            <a:fld id="{C5D263E3-1AE3-C842-833E-58090483BB0E}" type="datetimeFigureOut">
              <a:rPr lang="en-US" smtClean="0"/>
              <a:t>5/25/20</a:t>
            </a:fld>
            <a:endParaRPr lang="en-US"/>
          </a:p>
        </p:txBody>
      </p:sp>
      <p:sp>
        <p:nvSpPr>
          <p:cNvPr id="8" name="Footer Placeholder 7">
            <a:extLst>
              <a:ext uri="{FF2B5EF4-FFF2-40B4-BE49-F238E27FC236}">
                <a16:creationId xmlns:a16="http://schemas.microsoft.com/office/drawing/2014/main" id="{A3971DD6-3881-1A4F-9AE5-008A182411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A0B654-B798-694F-81BB-3FC4D80789E0}"/>
              </a:ext>
            </a:extLst>
          </p:cNvPr>
          <p:cNvSpPr>
            <a:spLocks noGrp="1"/>
          </p:cNvSpPr>
          <p:nvPr>
            <p:ph type="sldNum" sz="quarter" idx="12"/>
          </p:nvPr>
        </p:nvSpPr>
        <p:spPr/>
        <p:txBody>
          <a:bodyPr/>
          <a:lstStyle/>
          <a:p>
            <a:fld id="{C920FEA9-9BE7-4546-9882-EF9A47589D74}" type="slidenum">
              <a:rPr lang="en-US" smtClean="0"/>
              <a:t>‹#›</a:t>
            </a:fld>
            <a:endParaRPr lang="en-US"/>
          </a:p>
        </p:txBody>
      </p:sp>
    </p:spTree>
    <p:extLst>
      <p:ext uri="{BB962C8B-B14F-4D97-AF65-F5344CB8AC3E}">
        <p14:creationId xmlns:p14="http://schemas.microsoft.com/office/powerpoint/2010/main" val="204770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8108-C480-CF45-B2AC-5EDC5AABDF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E8399B-1150-044A-A43E-52DD734F2AB0}"/>
              </a:ext>
            </a:extLst>
          </p:cNvPr>
          <p:cNvSpPr>
            <a:spLocks noGrp="1"/>
          </p:cNvSpPr>
          <p:nvPr>
            <p:ph type="dt" sz="half" idx="10"/>
          </p:nvPr>
        </p:nvSpPr>
        <p:spPr/>
        <p:txBody>
          <a:bodyPr/>
          <a:lstStyle/>
          <a:p>
            <a:fld id="{C5D263E3-1AE3-C842-833E-58090483BB0E}" type="datetimeFigureOut">
              <a:rPr lang="en-US" smtClean="0"/>
              <a:t>5/25/20</a:t>
            </a:fld>
            <a:endParaRPr lang="en-US"/>
          </a:p>
        </p:txBody>
      </p:sp>
      <p:sp>
        <p:nvSpPr>
          <p:cNvPr id="4" name="Footer Placeholder 3">
            <a:extLst>
              <a:ext uri="{FF2B5EF4-FFF2-40B4-BE49-F238E27FC236}">
                <a16:creationId xmlns:a16="http://schemas.microsoft.com/office/drawing/2014/main" id="{E8FFBB54-4530-DA4A-B16C-18E45D9706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78F0AB-B8B0-704A-BCD5-A26BB3451E0B}"/>
              </a:ext>
            </a:extLst>
          </p:cNvPr>
          <p:cNvSpPr>
            <a:spLocks noGrp="1"/>
          </p:cNvSpPr>
          <p:nvPr>
            <p:ph type="sldNum" sz="quarter" idx="12"/>
          </p:nvPr>
        </p:nvSpPr>
        <p:spPr/>
        <p:txBody>
          <a:bodyPr/>
          <a:lstStyle/>
          <a:p>
            <a:fld id="{C920FEA9-9BE7-4546-9882-EF9A47589D74}" type="slidenum">
              <a:rPr lang="en-US" smtClean="0"/>
              <a:t>‹#›</a:t>
            </a:fld>
            <a:endParaRPr lang="en-US"/>
          </a:p>
        </p:txBody>
      </p:sp>
    </p:spTree>
    <p:extLst>
      <p:ext uri="{BB962C8B-B14F-4D97-AF65-F5344CB8AC3E}">
        <p14:creationId xmlns:p14="http://schemas.microsoft.com/office/powerpoint/2010/main" val="339576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A435D-3CEC-9C47-9F22-E1860F8B8D16}"/>
              </a:ext>
            </a:extLst>
          </p:cNvPr>
          <p:cNvSpPr>
            <a:spLocks noGrp="1"/>
          </p:cNvSpPr>
          <p:nvPr>
            <p:ph type="dt" sz="half" idx="10"/>
          </p:nvPr>
        </p:nvSpPr>
        <p:spPr/>
        <p:txBody>
          <a:bodyPr/>
          <a:lstStyle/>
          <a:p>
            <a:fld id="{C5D263E3-1AE3-C842-833E-58090483BB0E}" type="datetimeFigureOut">
              <a:rPr lang="en-US" smtClean="0"/>
              <a:t>5/25/20</a:t>
            </a:fld>
            <a:endParaRPr lang="en-US"/>
          </a:p>
        </p:txBody>
      </p:sp>
      <p:sp>
        <p:nvSpPr>
          <p:cNvPr id="3" name="Footer Placeholder 2">
            <a:extLst>
              <a:ext uri="{FF2B5EF4-FFF2-40B4-BE49-F238E27FC236}">
                <a16:creationId xmlns:a16="http://schemas.microsoft.com/office/drawing/2014/main" id="{7AA0C62E-62F0-6941-AF7A-4EE1055D5A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ECA1AC-B28E-A344-BDD0-217C26FBDDB6}"/>
              </a:ext>
            </a:extLst>
          </p:cNvPr>
          <p:cNvSpPr>
            <a:spLocks noGrp="1"/>
          </p:cNvSpPr>
          <p:nvPr>
            <p:ph type="sldNum" sz="quarter" idx="12"/>
          </p:nvPr>
        </p:nvSpPr>
        <p:spPr/>
        <p:txBody>
          <a:bodyPr/>
          <a:lstStyle/>
          <a:p>
            <a:fld id="{C920FEA9-9BE7-4546-9882-EF9A47589D74}" type="slidenum">
              <a:rPr lang="en-US" smtClean="0"/>
              <a:t>‹#›</a:t>
            </a:fld>
            <a:endParaRPr lang="en-US"/>
          </a:p>
        </p:txBody>
      </p:sp>
    </p:spTree>
    <p:extLst>
      <p:ext uri="{BB962C8B-B14F-4D97-AF65-F5344CB8AC3E}">
        <p14:creationId xmlns:p14="http://schemas.microsoft.com/office/powerpoint/2010/main" val="255232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E94E-833B-F74E-99AE-1B21EB97B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B19721-4A92-DB4F-8CD1-5D1EABA82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A3CC8C-7004-CA4F-AE68-BAE7759A2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26066-AC38-2D4F-86AB-58E7C5947CD8}"/>
              </a:ext>
            </a:extLst>
          </p:cNvPr>
          <p:cNvSpPr>
            <a:spLocks noGrp="1"/>
          </p:cNvSpPr>
          <p:nvPr>
            <p:ph type="dt" sz="half" idx="10"/>
          </p:nvPr>
        </p:nvSpPr>
        <p:spPr/>
        <p:txBody>
          <a:bodyPr/>
          <a:lstStyle/>
          <a:p>
            <a:fld id="{C5D263E3-1AE3-C842-833E-58090483BB0E}" type="datetimeFigureOut">
              <a:rPr lang="en-US" smtClean="0"/>
              <a:t>5/25/20</a:t>
            </a:fld>
            <a:endParaRPr lang="en-US"/>
          </a:p>
        </p:txBody>
      </p:sp>
      <p:sp>
        <p:nvSpPr>
          <p:cNvPr id="6" name="Footer Placeholder 5">
            <a:extLst>
              <a:ext uri="{FF2B5EF4-FFF2-40B4-BE49-F238E27FC236}">
                <a16:creationId xmlns:a16="http://schemas.microsoft.com/office/drawing/2014/main" id="{8D1AA200-0C21-184A-92EB-62DCD19E4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2A8D0-4A75-EF45-AD03-944B001427F6}"/>
              </a:ext>
            </a:extLst>
          </p:cNvPr>
          <p:cNvSpPr>
            <a:spLocks noGrp="1"/>
          </p:cNvSpPr>
          <p:nvPr>
            <p:ph type="sldNum" sz="quarter" idx="12"/>
          </p:nvPr>
        </p:nvSpPr>
        <p:spPr/>
        <p:txBody>
          <a:bodyPr/>
          <a:lstStyle/>
          <a:p>
            <a:fld id="{C920FEA9-9BE7-4546-9882-EF9A47589D74}" type="slidenum">
              <a:rPr lang="en-US" smtClean="0"/>
              <a:t>‹#›</a:t>
            </a:fld>
            <a:endParaRPr lang="en-US"/>
          </a:p>
        </p:txBody>
      </p:sp>
    </p:spTree>
    <p:extLst>
      <p:ext uri="{BB962C8B-B14F-4D97-AF65-F5344CB8AC3E}">
        <p14:creationId xmlns:p14="http://schemas.microsoft.com/office/powerpoint/2010/main" val="217484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B2B9-FAB2-9A47-AA0D-EA3E128FA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AC1770-D4B8-2C44-A5A7-293C14EF24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60F96A-88CB-1644-BDC9-6571242289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A97DE-55D3-4047-AF40-C9E853E4BEAC}"/>
              </a:ext>
            </a:extLst>
          </p:cNvPr>
          <p:cNvSpPr>
            <a:spLocks noGrp="1"/>
          </p:cNvSpPr>
          <p:nvPr>
            <p:ph type="dt" sz="half" idx="10"/>
          </p:nvPr>
        </p:nvSpPr>
        <p:spPr/>
        <p:txBody>
          <a:bodyPr/>
          <a:lstStyle/>
          <a:p>
            <a:fld id="{C5D263E3-1AE3-C842-833E-58090483BB0E}" type="datetimeFigureOut">
              <a:rPr lang="en-US" smtClean="0"/>
              <a:t>5/25/20</a:t>
            </a:fld>
            <a:endParaRPr lang="en-US"/>
          </a:p>
        </p:txBody>
      </p:sp>
      <p:sp>
        <p:nvSpPr>
          <p:cNvPr id="6" name="Footer Placeholder 5">
            <a:extLst>
              <a:ext uri="{FF2B5EF4-FFF2-40B4-BE49-F238E27FC236}">
                <a16:creationId xmlns:a16="http://schemas.microsoft.com/office/drawing/2014/main" id="{4E4F1237-7BC4-BC40-87F3-355B563EA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FA1DF9-45BC-C04E-BAD6-ED631D14732F}"/>
              </a:ext>
            </a:extLst>
          </p:cNvPr>
          <p:cNvSpPr>
            <a:spLocks noGrp="1"/>
          </p:cNvSpPr>
          <p:nvPr>
            <p:ph type="sldNum" sz="quarter" idx="12"/>
          </p:nvPr>
        </p:nvSpPr>
        <p:spPr/>
        <p:txBody>
          <a:bodyPr/>
          <a:lstStyle/>
          <a:p>
            <a:fld id="{C920FEA9-9BE7-4546-9882-EF9A47589D74}" type="slidenum">
              <a:rPr lang="en-US" smtClean="0"/>
              <a:t>‹#›</a:t>
            </a:fld>
            <a:endParaRPr lang="en-US"/>
          </a:p>
        </p:txBody>
      </p:sp>
    </p:spTree>
    <p:extLst>
      <p:ext uri="{BB962C8B-B14F-4D97-AF65-F5344CB8AC3E}">
        <p14:creationId xmlns:p14="http://schemas.microsoft.com/office/powerpoint/2010/main" val="156220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2942B-EC1E-104B-8367-4EBCA2CC74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02D89B-6270-144C-A338-8F078C2742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26468-C413-EC4A-AECA-F2148BCC40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263E3-1AE3-C842-833E-58090483BB0E}" type="datetimeFigureOut">
              <a:rPr lang="en-US" smtClean="0"/>
              <a:t>5/25/20</a:t>
            </a:fld>
            <a:endParaRPr lang="en-US"/>
          </a:p>
        </p:txBody>
      </p:sp>
      <p:sp>
        <p:nvSpPr>
          <p:cNvPr id="5" name="Footer Placeholder 4">
            <a:extLst>
              <a:ext uri="{FF2B5EF4-FFF2-40B4-BE49-F238E27FC236}">
                <a16:creationId xmlns:a16="http://schemas.microsoft.com/office/drawing/2014/main" id="{79C76C50-A5CE-B546-ADBE-746C7D810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55AE8-6CEB-AD4B-8AC8-1C6FBD5F93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0FEA9-9BE7-4546-9882-EF9A47589D74}" type="slidenum">
              <a:rPr lang="en-US" smtClean="0"/>
              <a:t>‹#›</a:t>
            </a:fld>
            <a:endParaRPr lang="en-US"/>
          </a:p>
        </p:txBody>
      </p:sp>
    </p:spTree>
    <p:extLst>
      <p:ext uri="{BB962C8B-B14F-4D97-AF65-F5344CB8AC3E}">
        <p14:creationId xmlns:p14="http://schemas.microsoft.com/office/powerpoint/2010/main" val="70623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5.bin"/><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4.xml"/><Relationship Id="rId7" Type="http://schemas.openxmlformats.org/officeDocument/2006/relationships/diagramData" Target="../diagrams/data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11" Type="http://schemas.microsoft.com/office/2007/relationships/diagramDrawing" Target="../diagrams/drawing1.xml"/><Relationship Id="rId5" Type="http://schemas.openxmlformats.org/officeDocument/2006/relationships/oleObject" Target="../embeddings/oleObject2.bin"/><Relationship Id="rId10" Type="http://schemas.openxmlformats.org/officeDocument/2006/relationships/diagramColors" Target="../diagrams/colors1.xml"/><Relationship Id="rId4" Type="http://schemas.openxmlformats.org/officeDocument/2006/relationships/slideLayout" Target="../slideLayouts/slideLayout13.xml"/><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6.xml"/><Relationship Id="rId7" Type="http://schemas.openxmlformats.org/officeDocument/2006/relationships/diagramData" Target="../diagrams/data2.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emf"/><Relationship Id="rId11" Type="http://schemas.microsoft.com/office/2007/relationships/diagramDrawing" Target="../diagrams/drawing2.xml"/><Relationship Id="rId5" Type="http://schemas.openxmlformats.org/officeDocument/2006/relationships/oleObject" Target="../embeddings/oleObject2.bin"/><Relationship Id="rId10" Type="http://schemas.openxmlformats.org/officeDocument/2006/relationships/diagramColors" Target="../diagrams/colors2.xml"/><Relationship Id="rId4" Type="http://schemas.openxmlformats.org/officeDocument/2006/relationships/slideLayout" Target="../slideLayouts/slideLayout13.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1.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1.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4.bin"/><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DFC9-C4B3-374C-BA52-58D87692F09B}"/>
              </a:ext>
            </a:extLst>
          </p:cNvPr>
          <p:cNvSpPr>
            <a:spLocks noGrp="1"/>
          </p:cNvSpPr>
          <p:nvPr>
            <p:ph type="ctrTitle"/>
          </p:nvPr>
        </p:nvSpPr>
        <p:spPr/>
        <p:txBody>
          <a:bodyPr>
            <a:normAutofit fontScale="90000"/>
          </a:bodyPr>
          <a:lstStyle/>
          <a:p>
            <a:r>
              <a:rPr lang="en-US" dirty="0"/>
              <a:t>Academic and Residential Life: Challenges and Responses to COVID-19</a:t>
            </a:r>
          </a:p>
        </p:txBody>
      </p:sp>
      <p:sp>
        <p:nvSpPr>
          <p:cNvPr id="3" name="Subtitle 2">
            <a:extLst>
              <a:ext uri="{FF2B5EF4-FFF2-40B4-BE49-F238E27FC236}">
                <a16:creationId xmlns:a16="http://schemas.microsoft.com/office/drawing/2014/main" id="{43256BA8-0F68-D843-912C-9FE0E68B7879}"/>
              </a:ext>
            </a:extLst>
          </p:cNvPr>
          <p:cNvSpPr>
            <a:spLocks noGrp="1"/>
          </p:cNvSpPr>
          <p:nvPr>
            <p:ph type="subTitle" idx="1"/>
          </p:nvPr>
        </p:nvSpPr>
        <p:spPr>
          <a:xfrm>
            <a:off x="1524000" y="3856033"/>
            <a:ext cx="9144000" cy="1655762"/>
          </a:xfrm>
        </p:spPr>
        <p:txBody>
          <a:bodyPr>
            <a:normAutofit/>
          </a:bodyPr>
          <a:lstStyle/>
          <a:p>
            <a:r>
              <a:rPr lang="en-US" dirty="0"/>
              <a:t>Cynthia Barnhart, Chancellor</a:t>
            </a:r>
          </a:p>
          <a:p>
            <a:r>
              <a:rPr lang="en-US" dirty="0"/>
              <a:t>May 2020</a:t>
            </a:r>
          </a:p>
        </p:txBody>
      </p:sp>
    </p:spTree>
    <p:extLst>
      <p:ext uri="{BB962C8B-B14F-4D97-AF65-F5344CB8AC3E}">
        <p14:creationId xmlns:p14="http://schemas.microsoft.com/office/powerpoint/2010/main" val="4110572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8E081E48-23CE-4794-BEFC-C0FB4D3E20C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16" name="think-cell Slide" r:id="rId6" imgW="406" imgH="403" progId="TCLayout.ActiveDocument.1">
                  <p:embed/>
                </p:oleObj>
              </mc:Choice>
              <mc:Fallback>
                <p:oleObj name="think-cell Slide" r:id="rId6" imgW="406" imgH="403" progId="TCLayout.ActiveDocument.1">
                  <p:embed/>
                  <p:pic>
                    <p:nvPicPr>
                      <p:cNvPr id="11" name="Object 10" hidden="1">
                        <a:extLst>
                          <a:ext uri="{FF2B5EF4-FFF2-40B4-BE49-F238E27FC236}">
                            <a16:creationId xmlns:a16="http://schemas.microsoft.com/office/drawing/2014/main" id="{8E081E48-23CE-4794-BEFC-C0FB4D3E20C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93332D3-6181-4219-8092-8FC372709C82}"/>
              </a:ext>
            </a:extLst>
          </p:cNvPr>
          <p:cNvSpPr/>
          <p:nvPr>
            <p:custDataLst>
              <p:tags r:id="rId3"/>
            </p:custDataLst>
          </p:nvPr>
        </p:nvSpPr>
        <p:spPr>
          <a:xfrm>
            <a:off x="0" y="0"/>
            <a:ext cx="158750" cy="158750"/>
          </a:xfrm>
          <a:prstGeom prst="rect">
            <a:avLst/>
          </a:prstGeom>
          <a:solidFill>
            <a:schemeClr val="accent2"/>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5000"/>
              </a:lnSpc>
            </a:pPr>
            <a:endParaRPr lang="en-US" sz="2800" b="1" dirty="0">
              <a:solidFill>
                <a:schemeClr val="tx2"/>
              </a:solidFill>
              <a:latin typeface="Corbel" panose="020B0503020204020204" pitchFamily="34" charset="0"/>
              <a:ea typeface="+mj-ea"/>
              <a:cs typeface="+mj-cs"/>
              <a:sym typeface="Corbel" panose="020B0503020204020204" pitchFamily="34" charset="0"/>
            </a:endParaRPr>
          </a:p>
        </p:txBody>
      </p:sp>
      <p:sp>
        <p:nvSpPr>
          <p:cNvPr id="2" name="Title 1">
            <a:extLst>
              <a:ext uri="{FF2B5EF4-FFF2-40B4-BE49-F238E27FC236}">
                <a16:creationId xmlns:a16="http://schemas.microsoft.com/office/drawing/2014/main" id="{D0D36A9D-F6FF-44C9-9313-F93641EC82FE}"/>
              </a:ext>
            </a:extLst>
          </p:cNvPr>
          <p:cNvSpPr>
            <a:spLocks noGrp="1"/>
          </p:cNvSpPr>
          <p:nvPr>
            <p:ph type="title"/>
          </p:nvPr>
        </p:nvSpPr>
        <p:spPr>
          <a:xfrm>
            <a:off x="606711" y="-226537"/>
            <a:ext cx="10515600" cy="1325563"/>
          </a:xfrm>
        </p:spPr>
        <p:txBody>
          <a:bodyPr>
            <a:noAutofit/>
          </a:bodyPr>
          <a:lstStyle/>
          <a:p>
            <a:r>
              <a:rPr lang="en-US" sz="4000" spc="-50" dirty="0"/>
              <a:t>2-Semester Model vs. </a:t>
            </a:r>
            <a:r>
              <a:rPr lang="en-US" sz="4000" spc="-50" dirty="0">
                <a:solidFill>
                  <a:schemeClr val="tx1"/>
                </a:solidFill>
              </a:rPr>
              <a:t>3-Semester Model</a:t>
            </a:r>
          </a:p>
        </p:txBody>
      </p:sp>
      <p:sp>
        <p:nvSpPr>
          <p:cNvPr id="9" name="Content Placeholder 8">
            <a:extLst>
              <a:ext uri="{FF2B5EF4-FFF2-40B4-BE49-F238E27FC236}">
                <a16:creationId xmlns:a16="http://schemas.microsoft.com/office/drawing/2014/main" id="{D27AF29F-FC79-5548-9F6F-5F131F45C097}"/>
              </a:ext>
            </a:extLst>
          </p:cNvPr>
          <p:cNvSpPr>
            <a:spLocks noGrp="1"/>
          </p:cNvSpPr>
          <p:nvPr>
            <p:ph sz="quarter" idx="4"/>
          </p:nvPr>
        </p:nvSpPr>
        <p:spPr>
          <a:xfrm>
            <a:off x="5670184" y="1463385"/>
            <a:ext cx="6270806" cy="3144132"/>
          </a:xfrm>
          <a:ln>
            <a:solidFill>
              <a:schemeClr val="bg1">
                <a:lumMod val="65000"/>
              </a:schemeClr>
            </a:solidFill>
          </a:ln>
        </p:spPr>
        <p:txBody>
          <a:bodyPr>
            <a:noAutofit/>
          </a:bodyPr>
          <a:lstStyle/>
          <a:p>
            <a:r>
              <a:rPr lang="en-US" sz="2400" dirty="0">
                <a:latin typeface="+mj-lt"/>
              </a:rPr>
              <a:t>For an undergraduate student registered for 2-semesters</a:t>
            </a:r>
          </a:p>
          <a:p>
            <a:pPr lvl="1"/>
            <a:r>
              <a:rPr lang="en-US" sz="1800" dirty="0">
                <a:latin typeface="+mj-lt"/>
              </a:rPr>
              <a:t>2-semesters on-campus, 1-semester remote </a:t>
            </a:r>
          </a:p>
          <a:p>
            <a:pPr lvl="1"/>
            <a:r>
              <a:rPr lang="en-US" sz="1800" dirty="0">
                <a:latin typeface="+mj-lt"/>
              </a:rPr>
              <a:t>Maximizes number of labs, design, project, performance, small-group discussion subjects or components of subjects to be offered in-person </a:t>
            </a:r>
          </a:p>
          <a:p>
            <a:pPr lvl="1"/>
            <a:r>
              <a:rPr lang="en-US" sz="1800" dirty="0">
                <a:latin typeface="+mj-lt"/>
              </a:rPr>
              <a:t>‘Bonus’ semester allows speed-up to degree completion</a:t>
            </a:r>
          </a:p>
          <a:p>
            <a:pPr lvl="1"/>
            <a:r>
              <a:rPr lang="en-US" sz="1800" dirty="0">
                <a:latin typeface="+mj-lt"/>
              </a:rPr>
              <a:t>Added schedule complexity and extended academic year calendar, may require additional support for instruction and administrative staff roles.</a:t>
            </a:r>
          </a:p>
          <a:p>
            <a:pPr marL="457200" lvl="1" indent="0">
              <a:buNone/>
            </a:pPr>
            <a:endParaRPr lang="en-US" sz="1900" dirty="0">
              <a:latin typeface="+mj-lt"/>
            </a:endParaRPr>
          </a:p>
        </p:txBody>
      </p:sp>
      <p:sp>
        <p:nvSpPr>
          <p:cNvPr id="13" name="Content Placeholder 8">
            <a:extLst>
              <a:ext uri="{FF2B5EF4-FFF2-40B4-BE49-F238E27FC236}">
                <a16:creationId xmlns:a16="http://schemas.microsoft.com/office/drawing/2014/main" id="{8BC98DE7-B45D-6045-96EA-A749C99D6C06}"/>
              </a:ext>
            </a:extLst>
          </p:cNvPr>
          <p:cNvSpPr txBox="1">
            <a:spLocks/>
          </p:cNvSpPr>
          <p:nvPr/>
        </p:nvSpPr>
        <p:spPr>
          <a:xfrm>
            <a:off x="330115" y="1472909"/>
            <a:ext cx="5183188" cy="3133850"/>
          </a:xfrm>
          <a:prstGeom prst="rect">
            <a:avLst/>
          </a:prstGeom>
          <a:ln>
            <a:solidFill>
              <a:schemeClr val="bg1">
                <a:lumMod val="6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j-lt"/>
              </a:rPr>
              <a:t>For an undergraduate student registered for 2-semesters</a:t>
            </a:r>
          </a:p>
          <a:p>
            <a:pPr lvl="1"/>
            <a:r>
              <a:rPr lang="en-US" sz="1900">
                <a:latin typeface="+mj-lt"/>
              </a:rPr>
              <a:t>1-semester </a:t>
            </a:r>
            <a:r>
              <a:rPr lang="en-US" sz="1900" dirty="0">
                <a:latin typeface="+mj-lt"/>
              </a:rPr>
              <a:t>on-campus</a:t>
            </a:r>
            <a:r>
              <a:rPr lang="en-US" sz="1900">
                <a:latin typeface="+mj-lt"/>
              </a:rPr>
              <a:t>, 1-semester </a:t>
            </a:r>
            <a:r>
              <a:rPr lang="en-US" sz="1900" dirty="0">
                <a:latin typeface="+mj-lt"/>
              </a:rPr>
              <a:t>remote </a:t>
            </a:r>
          </a:p>
          <a:p>
            <a:pPr lvl="2"/>
            <a:r>
              <a:rPr lang="en-US" sz="1700" dirty="0">
                <a:latin typeface="+mj-lt"/>
              </a:rPr>
              <a:t>Unless hotel capacity purchased</a:t>
            </a:r>
          </a:p>
          <a:p>
            <a:pPr lvl="1"/>
            <a:r>
              <a:rPr lang="en-US" sz="1900" dirty="0">
                <a:latin typeface="+mj-lt"/>
              </a:rPr>
              <a:t>Almost all subjects taught on-line</a:t>
            </a:r>
          </a:p>
          <a:p>
            <a:pPr lvl="1"/>
            <a:r>
              <a:rPr lang="en-US" sz="1900" dirty="0">
                <a:latin typeface="+mj-lt"/>
              </a:rPr>
              <a:t>‘Tried and true’ academic schedule</a:t>
            </a:r>
          </a:p>
        </p:txBody>
      </p:sp>
      <p:sp>
        <p:nvSpPr>
          <p:cNvPr id="17" name="Text Placeholder 16">
            <a:extLst>
              <a:ext uri="{FF2B5EF4-FFF2-40B4-BE49-F238E27FC236}">
                <a16:creationId xmlns:a16="http://schemas.microsoft.com/office/drawing/2014/main" id="{36BB2527-C42B-0640-859E-56D6C2F6A3B1}"/>
              </a:ext>
            </a:extLst>
          </p:cNvPr>
          <p:cNvSpPr>
            <a:spLocks noGrp="1"/>
          </p:cNvSpPr>
          <p:nvPr>
            <p:ph type="body" sz="quarter" idx="3"/>
          </p:nvPr>
        </p:nvSpPr>
        <p:spPr>
          <a:xfrm>
            <a:off x="5670184" y="639474"/>
            <a:ext cx="6270806" cy="889528"/>
          </a:xfrm>
          <a:ln>
            <a:solidFill>
              <a:schemeClr val="bg1">
                <a:lumMod val="65000"/>
              </a:schemeClr>
            </a:solidFill>
          </a:ln>
        </p:spPr>
        <p:txBody>
          <a:bodyPr>
            <a:normAutofit/>
          </a:bodyPr>
          <a:lstStyle/>
          <a:p>
            <a:pPr algn="ctr"/>
            <a:r>
              <a:rPr lang="en-US" sz="3200" b="0" dirty="0"/>
              <a:t>3-Semester Model</a:t>
            </a:r>
          </a:p>
        </p:txBody>
      </p:sp>
      <p:sp>
        <p:nvSpPr>
          <p:cNvPr id="18" name="Text Placeholder 16">
            <a:extLst>
              <a:ext uri="{FF2B5EF4-FFF2-40B4-BE49-F238E27FC236}">
                <a16:creationId xmlns:a16="http://schemas.microsoft.com/office/drawing/2014/main" id="{A4952F0B-A75F-4F4C-9C8C-D885B59AEA2C}"/>
              </a:ext>
            </a:extLst>
          </p:cNvPr>
          <p:cNvSpPr txBox="1">
            <a:spLocks/>
          </p:cNvSpPr>
          <p:nvPr/>
        </p:nvSpPr>
        <p:spPr>
          <a:xfrm>
            <a:off x="330115" y="648999"/>
            <a:ext cx="5183188" cy="889528"/>
          </a:xfrm>
          <a:prstGeom prst="rect">
            <a:avLst/>
          </a:prstGeom>
          <a:ln>
            <a:solidFill>
              <a:schemeClr val="bg1">
                <a:lumMod val="65000"/>
              </a:schemeClr>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200" b="0" dirty="0"/>
              <a:t>2-Semester Model</a:t>
            </a:r>
          </a:p>
        </p:txBody>
      </p:sp>
      <p:sp>
        <p:nvSpPr>
          <p:cNvPr id="19" name="Content Placeholder 8">
            <a:extLst>
              <a:ext uri="{FF2B5EF4-FFF2-40B4-BE49-F238E27FC236}">
                <a16:creationId xmlns:a16="http://schemas.microsoft.com/office/drawing/2014/main" id="{9732C765-39DC-524E-BEF8-40FBB9B86747}"/>
              </a:ext>
            </a:extLst>
          </p:cNvPr>
          <p:cNvSpPr txBox="1">
            <a:spLocks/>
          </p:cNvSpPr>
          <p:nvPr/>
        </p:nvSpPr>
        <p:spPr>
          <a:xfrm>
            <a:off x="330115" y="5280248"/>
            <a:ext cx="11662954" cy="1522540"/>
          </a:xfrm>
          <a:prstGeom prst="rect">
            <a:avLst/>
          </a:prstGeom>
          <a:ln>
            <a:solidFill>
              <a:schemeClr val="bg1">
                <a:lumMod val="6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dirty="0">
                <a:latin typeface="+mj-lt"/>
              </a:rPr>
              <a:t>Safety</a:t>
            </a:r>
          </a:p>
          <a:p>
            <a:pPr lvl="1"/>
            <a:r>
              <a:rPr lang="en-US" sz="1800" dirty="0">
                <a:latin typeface="+mj-lt"/>
              </a:rPr>
              <a:t>Quality of educational and social experience</a:t>
            </a:r>
          </a:p>
          <a:p>
            <a:pPr lvl="1"/>
            <a:r>
              <a:rPr lang="en-US" sz="1800" dirty="0">
                <a:latin typeface="+mj-lt"/>
              </a:rPr>
              <a:t>Mental health and wellbeing</a:t>
            </a:r>
          </a:p>
          <a:p>
            <a:pPr lvl="1"/>
            <a:r>
              <a:rPr lang="en-US" sz="1600" dirty="0">
                <a:latin typeface="+mj-lt"/>
              </a:rPr>
              <a:t>N</a:t>
            </a:r>
            <a:r>
              <a:rPr lang="en-US" sz="1800" dirty="0">
                <a:latin typeface="+mj-lt"/>
              </a:rPr>
              <a:t>umbers of students deferring or taking leaves </a:t>
            </a:r>
          </a:p>
          <a:p>
            <a:pPr lvl="1"/>
            <a:r>
              <a:rPr lang="en-US" sz="1800" dirty="0">
                <a:latin typeface="+mj-lt"/>
              </a:rPr>
              <a:t>Pricing</a:t>
            </a:r>
          </a:p>
        </p:txBody>
      </p:sp>
      <p:sp>
        <p:nvSpPr>
          <p:cNvPr id="21" name="Text Placeholder 16">
            <a:extLst>
              <a:ext uri="{FF2B5EF4-FFF2-40B4-BE49-F238E27FC236}">
                <a16:creationId xmlns:a16="http://schemas.microsoft.com/office/drawing/2014/main" id="{3288BDB1-61DC-824A-86C3-1B6E7F38AD21}"/>
              </a:ext>
            </a:extLst>
          </p:cNvPr>
          <p:cNvSpPr txBox="1">
            <a:spLocks/>
          </p:cNvSpPr>
          <p:nvPr/>
        </p:nvSpPr>
        <p:spPr>
          <a:xfrm>
            <a:off x="330115" y="4669190"/>
            <a:ext cx="11682591" cy="575511"/>
          </a:xfrm>
          <a:prstGeom prst="rect">
            <a:avLst/>
          </a:prstGeom>
          <a:solidFill>
            <a:schemeClr val="bg1">
              <a:lumMod val="65000"/>
            </a:schemeClr>
          </a:solidFill>
          <a:ln>
            <a:solidFill>
              <a:schemeClr val="bg1">
                <a:lumMod val="65000"/>
              </a:schemeClr>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200" b="0" dirty="0"/>
              <a:t>Impacts</a:t>
            </a:r>
          </a:p>
        </p:txBody>
      </p:sp>
    </p:spTree>
    <p:extLst>
      <p:ext uri="{BB962C8B-B14F-4D97-AF65-F5344CB8AC3E}">
        <p14:creationId xmlns:p14="http://schemas.microsoft.com/office/powerpoint/2010/main" val="410660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bg/>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allAtOnce"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C169516D-5F14-4177-B269-0C09E085284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7" name="think-cell Slide" r:id="rId5" imgW="360" imgH="360" progId="TCLayout.ActiveDocument.1">
                  <p:embed/>
                </p:oleObj>
              </mc:Choice>
              <mc:Fallback>
                <p:oleObj name="think-cell Slide" r:id="rId5" imgW="360" imgH="360" progId="TCLayout.ActiveDocument.1">
                  <p:embed/>
                  <p:pic>
                    <p:nvPicPr>
                      <p:cNvPr id="18" name="Object 17" hidden="1">
                        <a:extLst>
                          <a:ext uri="{FF2B5EF4-FFF2-40B4-BE49-F238E27FC236}">
                            <a16:creationId xmlns:a16="http://schemas.microsoft.com/office/drawing/2014/main" id="{C169516D-5F14-4177-B269-0C09E08528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ectangle 18" hidden="1">
            <a:extLst>
              <a:ext uri="{FF2B5EF4-FFF2-40B4-BE49-F238E27FC236}">
                <a16:creationId xmlns:a16="http://schemas.microsoft.com/office/drawing/2014/main" id="{12FA9154-F80C-4B6A-AFCF-FD7BFC902104}"/>
              </a:ext>
            </a:extLst>
          </p:cNvPr>
          <p:cNvSpPr/>
          <p:nvPr>
            <p:custDataLst>
              <p:tags r:id="rId3"/>
            </p:custDataLst>
          </p:nvPr>
        </p:nvSpPr>
        <p:spPr>
          <a:xfrm>
            <a:off x="0" y="0"/>
            <a:ext cx="158750" cy="158750"/>
          </a:xfrm>
          <a:prstGeom prst="rect">
            <a:avLst/>
          </a:prstGeom>
          <a:solidFill>
            <a:schemeClr val="accent2"/>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5000"/>
              </a:lnSpc>
            </a:pPr>
            <a:endParaRPr lang="en-US" sz="2800" b="1" dirty="0">
              <a:solidFill>
                <a:schemeClr val="tx2"/>
              </a:solidFill>
              <a:latin typeface="Corbel" panose="020B0503020204020204" pitchFamily="34" charset="0"/>
              <a:ea typeface="+mj-ea"/>
              <a:cs typeface="+mj-cs"/>
              <a:sym typeface="Corbel" panose="020B0503020204020204" pitchFamily="34" charset="0"/>
            </a:endParaRPr>
          </a:p>
        </p:txBody>
      </p:sp>
      <p:sp>
        <p:nvSpPr>
          <p:cNvPr id="14" name="Title 13">
            <a:extLst>
              <a:ext uri="{FF2B5EF4-FFF2-40B4-BE49-F238E27FC236}">
                <a16:creationId xmlns:a16="http://schemas.microsoft.com/office/drawing/2014/main" id="{27CEE040-A4B1-4EA4-96EC-9AA9ED13BC41}"/>
              </a:ext>
            </a:extLst>
          </p:cNvPr>
          <p:cNvSpPr>
            <a:spLocks noGrp="1"/>
          </p:cNvSpPr>
          <p:nvPr>
            <p:ph type="title"/>
          </p:nvPr>
        </p:nvSpPr>
        <p:spPr>
          <a:xfrm>
            <a:off x="841415" y="473927"/>
            <a:ext cx="4572000" cy="457200"/>
          </a:xfrm>
        </p:spPr>
        <p:txBody>
          <a:bodyPr>
            <a:normAutofit fontScale="90000"/>
          </a:bodyPr>
          <a:lstStyle/>
          <a:p>
            <a:pPr algn="ctr"/>
            <a:r>
              <a:rPr lang="en-US" dirty="0"/>
              <a:t>Life at MIT, Fall 2020</a:t>
            </a:r>
          </a:p>
        </p:txBody>
      </p:sp>
      <p:graphicFrame>
        <p:nvGraphicFramePr>
          <p:cNvPr id="33" name="Diagram 32">
            <a:extLst>
              <a:ext uri="{FF2B5EF4-FFF2-40B4-BE49-F238E27FC236}">
                <a16:creationId xmlns:a16="http://schemas.microsoft.com/office/drawing/2014/main" id="{C8E49831-41DE-4B41-8586-4F580A00D059}"/>
              </a:ext>
            </a:extLst>
          </p:cNvPr>
          <p:cNvGraphicFramePr/>
          <p:nvPr/>
        </p:nvGraphicFramePr>
        <p:xfrm>
          <a:off x="6248400" y="285089"/>
          <a:ext cx="5943600" cy="62179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ontent Placeholder 3">
            <a:extLst>
              <a:ext uri="{FF2B5EF4-FFF2-40B4-BE49-F238E27FC236}">
                <a16:creationId xmlns:a16="http://schemas.microsoft.com/office/drawing/2014/main" id="{88E828D7-6050-924C-8459-584095E5B15C}"/>
              </a:ext>
            </a:extLst>
          </p:cNvPr>
          <p:cNvSpPr txBox="1">
            <a:spLocks/>
          </p:cNvSpPr>
          <p:nvPr/>
        </p:nvSpPr>
        <p:spPr>
          <a:xfrm>
            <a:off x="906731" y="1861456"/>
            <a:ext cx="5183188" cy="2892431"/>
          </a:xfrm>
          <a:prstGeom prst="rect">
            <a:avLst/>
          </a:prstGeom>
          <a:ln>
            <a:solidFill>
              <a:schemeClr val="bg1">
                <a:lumMod val="65000"/>
              </a:schemeClr>
            </a:solidFill>
          </a:ln>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100" dirty="0">
                <a:latin typeface="+mj-lt"/>
              </a:rPr>
              <a:t>Campus academic capacity reduced (maximum of ~4000- student capacity at any time, maximum lecture room 50-70 people)</a:t>
            </a:r>
          </a:p>
          <a:p>
            <a:pPr lvl="1"/>
            <a:r>
              <a:rPr lang="en-US" sz="4400" dirty="0">
                <a:latin typeface="+mj-lt"/>
              </a:rPr>
              <a:t>A significant percent of subjects taught on-line</a:t>
            </a:r>
          </a:p>
          <a:p>
            <a:pPr lvl="1"/>
            <a:r>
              <a:rPr lang="en-US" sz="4400" dirty="0">
                <a:latin typeface="+mj-lt"/>
              </a:rPr>
              <a:t>Campus access will be restricted to certain students at certain times for certain locations</a:t>
            </a:r>
          </a:p>
          <a:p>
            <a:endParaRPr lang="en-US" sz="4400" dirty="0">
              <a:latin typeface="+mj-lt"/>
            </a:endParaRPr>
          </a:p>
        </p:txBody>
      </p:sp>
      <p:sp>
        <p:nvSpPr>
          <p:cNvPr id="7" name="Text Placeholder 5">
            <a:extLst>
              <a:ext uri="{FF2B5EF4-FFF2-40B4-BE49-F238E27FC236}">
                <a16:creationId xmlns:a16="http://schemas.microsoft.com/office/drawing/2014/main" id="{015A7C8B-DBF3-B949-83FB-99A5B58BEAFA}"/>
              </a:ext>
            </a:extLst>
          </p:cNvPr>
          <p:cNvSpPr txBox="1">
            <a:spLocks/>
          </p:cNvSpPr>
          <p:nvPr/>
        </p:nvSpPr>
        <p:spPr>
          <a:xfrm>
            <a:off x="912812" y="1207236"/>
            <a:ext cx="5183188" cy="635619"/>
          </a:xfrm>
          <a:prstGeom prst="rect">
            <a:avLst/>
          </a:prstGeom>
          <a:ln>
            <a:solidFill>
              <a:schemeClr val="bg1">
                <a:lumMod val="65000"/>
              </a:schemeClr>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mj-lt"/>
              </a:rPr>
              <a:t>Some Facts</a:t>
            </a:r>
            <a:endParaRPr lang="en-US" dirty="0">
              <a:latin typeface="+mj-lt"/>
            </a:endParaRPr>
          </a:p>
        </p:txBody>
      </p:sp>
    </p:spTree>
    <p:extLst>
      <p:ext uri="{BB962C8B-B14F-4D97-AF65-F5344CB8AC3E}">
        <p14:creationId xmlns:p14="http://schemas.microsoft.com/office/powerpoint/2010/main" val="128112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40ACA2-4838-CD4D-993A-17DAD772AD19}"/>
              </a:ext>
            </a:extLst>
          </p:cNvPr>
          <p:cNvPicPr/>
          <p:nvPr/>
        </p:nvPicPr>
        <p:blipFill rotWithShape="1">
          <a:blip r:embed="rId3"/>
          <a:srcRect l="1973" t="2546" b="3351"/>
          <a:stretch/>
        </p:blipFill>
        <p:spPr>
          <a:xfrm>
            <a:off x="558133" y="941242"/>
            <a:ext cx="7133430" cy="5223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C6C8B0FE-C0D8-814B-973E-07196ED9A7C8}"/>
              </a:ext>
            </a:extLst>
          </p:cNvPr>
          <p:cNvSpPr txBox="1"/>
          <p:nvPr/>
        </p:nvSpPr>
        <p:spPr>
          <a:xfrm>
            <a:off x="457200" y="399011"/>
            <a:ext cx="9665595" cy="430887"/>
          </a:xfrm>
          <a:prstGeom prst="rect">
            <a:avLst/>
          </a:prstGeom>
          <a:noFill/>
        </p:spPr>
        <p:txBody>
          <a:bodyPr wrap="none" rtlCol="0">
            <a:spAutoFit/>
          </a:bodyPr>
          <a:lstStyle/>
          <a:p>
            <a:r>
              <a:rPr lang="en-US" sz="2200" dirty="0">
                <a:latin typeface="Avenir Roman" panose="02000503020000020003" pitchFamily="2" charset="0"/>
              </a:rPr>
              <a:t>Adapting the MIT campus footprint for campus-based learning in Fall 2020</a:t>
            </a:r>
          </a:p>
        </p:txBody>
      </p:sp>
      <p:sp>
        <p:nvSpPr>
          <p:cNvPr id="7" name="Right Brace 6">
            <a:extLst>
              <a:ext uri="{FF2B5EF4-FFF2-40B4-BE49-F238E27FC236}">
                <a16:creationId xmlns:a16="http://schemas.microsoft.com/office/drawing/2014/main" id="{4159C7E2-272D-274B-A733-D96340A15CA6}"/>
              </a:ext>
            </a:extLst>
          </p:cNvPr>
          <p:cNvSpPr/>
          <p:nvPr/>
        </p:nvSpPr>
        <p:spPr>
          <a:xfrm>
            <a:off x="7988531" y="941242"/>
            <a:ext cx="689956" cy="1236693"/>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2057AAF-CA29-914F-BE45-CCA0ABBD40D8}"/>
              </a:ext>
            </a:extLst>
          </p:cNvPr>
          <p:cNvSpPr txBox="1"/>
          <p:nvPr/>
        </p:nvSpPr>
        <p:spPr>
          <a:xfrm>
            <a:off x="8678487" y="829898"/>
            <a:ext cx="3493842" cy="1477328"/>
          </a:xfrm>
          <a:prstGeom prst="rect">
            <a:avLst/>
          </a:prstGeom>
          <a:noFill/>
        </p:spPr>
        <p:txBody>
          <a:bodyPr wrap="none" rtlCol="0">
            <a:spAutoFit/>
          </a:bodyPr>
          <a:lstStyle/>
          <a:p>
            <a:r>
              <a:rPr lang="en-US" dirty="0">
                <a:latin typeface="Avenir Roman" panose="02000503020000020003" pitchFamily="2" charset="0"/>
              </a:rPr>
              <a:t>4041 learner capacity, daily max</a:t>
            </a:r>
          </a:p>
          <a:p>
            <a:r>
              <a:rPr lang="en-US" dirty="0">
                <a:latin typeface="Avenir Roman" panose="02000503020000020003" pitchFamily="2" charset="0"/>
              </a:rPr>
              <a:t>363 learning spaces</a:t>
            </a:r>
          </a:p>
          <a:p>
            <a:r>
              <a:rPr lang="en-US" dirty="0">
                <a:latin typeface="Avenir Roman" panose="02000503020000020003" pitchFamily="2" charset="0"/>
              </a:rPr>
              <a:t>6 learning space types</a:t>
            </a:r>
          </a:p>
          <a:p>
            <a:r>
              <a:rPr lang="en-US" dirty="0">
                <a:latin typeface="Avenir Roman" panose="02000503020000020003" pitchFamily="2" charset="0"/>
              </a:rPr>
              <a:t>3 COVID-adjusted room sizes</a:t>
            </a:r>
          </a:p>
          <a:p>
            <a:r>
              <a:rPr lang="en-US" dirty="0">
                <a:solidFill>
                  <a:srgbClr val="C00000"/>
                </a:solidFill>
                <a:latin typeface="Avenir Roman" panose="02000503020000020003" pitchFamily="2" charset="0"/>
              </a:rPr>
              <a:t>1 goal: educational excellence</a:t>
            </a:r>
          </a:p>
        </p:txBody>
      </p:sp>
      <p:pic>
        <p:nvPicPr>
          <p:cNvPr id="9" name="Picture 8">
            <a:extLst>
              <a:ext uri="{FF2B5EF4-FFF2-40B4-BE49-F238E27FC236}">
                <a16:creationId xmlns:a16="http://schemas.microsoft.com/office/drawing/2014/main" id="{090B98D8-E7BF-9646-B090-AC5BF7C77284}"/>
              </a:ext>
            </a:extLst>
          </p:cNvPr>
          <p:cNvPicPr/>
          <p:nvPr/>
        </p:nvPicPr>
        <p:blipFill>
          <a:blip r:embed="rId4"/>
          <a:stretch>
            <a:fillRect/>
          </a:stretch>
        </p:blipFill>
        <p:spPr>
          <a:xfrm>
            <a:off x="3491344" y="3051290"/>
            <a:ext cx="8400439" cy="3440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374A9E23-CF49-B349-85A4-C3B549C986E2}"/>
              </a:ext>
            </a:extLst>
          </p:cNvPr>
          <p:cNvSpPr txBox="1"/>
          <p:nvPr/>
        </p:nvSpPr>
        <p:spPr>
          <a:xfrm>
            <a:off x="9343694" y="3085989"/>
            <a:ext cx="2492285" cy="3046988"/>
          </a:xfrm>
          <a:prstGeom prst="rect">
            <a:avLst/>
          </a:prstGeom>
          <a:solidFill>
            <a:schemeClr val="bg1">
              <a:lumMod val="85000"/>
            </a:schemeClr>
          </a:solidFill>
        </p:spPr>
        <p:txBody>
          <a:bodyPr wrap="square" rtlCol="0">
            <a:spAutoFit/>
          </a:bodyPr>
          <a:lstStyle/>
          <a:p>
            <a:r>
              <a:rPr lang="en-US" sz="1600" dirty="0">
                <a:latin typeface="Avenir Roman" panose="02000503020000020003" pitchFamily="2" charset="0"/>
              </a:rPr>
              <a:t>Relocating student classes within a single </a:t>
            </a:r>
            <a:r>
              <a:rPr lang="en-US" sz="1600" dirty="0">
                <a:solidFill>
                  <a:srgbClr val="D42679"/>
                </a:solidFill>
                <a:latin typeface="Avenir Roman" panose="02000503020000020003" pitchFamily="2" charset="0"/>
              </a:rPr>
              <a:t>building</a:t>
            </a:r>
            <a:r>
              <a:rPr lang="en-US" sz="1600" dirty="0">
                <a:latin typeface="Avenir Roman" panose="02000503020000020003" pitchFamily="2" charset="0"/>
              </a:rPr>
              <a:t> </a:t>
            </a:r>
            <a:r>
              <a:rPr lang="en-US" sz="1600" dirty="0">
                <a:solidFill>
                  <a:srgbClr val="D42679"/>
                </a:solidFill>
                <a:latin typeface="Avenir Roman" panose="02000503020000020003" pitchFamily="2" charset="0"/>
              </a:rPr>
              <a:t>sector </a:t>
            </a:r>
            <a:r>
              <a:rPr lang="en-US" sz="1600" dirty="0">
                <a:latin typeface="Avenir Roman" panose="02000503020000020003" pitchFamily="2" charset="0"/>
              </a:rPr>
              <a:t>each day maximizes learning while minimizing mixing (risk of community spread).</a:t>
            </a:r>
          </a:p>
          <a:p>
            <a:endParaRPr lang="en-US" sz="1600" dirty="0">
              <a:latin typeface="Avenir Roman" panose="02000503020000020003" pitchFamily="2" charset="0"/>
            </a:endParaRPr>
          </a:p>
          <a:p>
            <a:r>
              <a:rPr lang="en-US" sz="1600" dirty="0">
                <a:latin typeface="Avenir Roman" panose="02000503020000020003" pitchFamily="2" charset="0"/>
              </a:rPr>
              <a:t>Facilitates hands-on-campus learning when lab, project, and performance key to educational outcomes.</a:t>
            </a:r>
          </a:p>
        </p:txBody>
      </p:sp>
      <p:cxnSp>
        <p:nvCxnSpPr>
          <p:cNvPr id="12" name="Straight Connector 11">
            <a:extLst>
              <a:ext uri="{FF2B5EF4-FFF2-40B4-BE49-F238E27FC236}">
                <a16:creationId xmlns:a16="http://schemas.microsoft.com/office/drawing/2014/main" id="{32952516-BF2E-B442-959F-1D7133B52277}"/>
              </a:ext>
            </a:extLst>
          </p:cNvPr>
          <p:cNvCxnSpPr>
            <a:cxnSpLocks/>
          </p:cNvCxnSpPr>
          <p:nvPr/>
        </p:nvCxnSpPr>
        <p:spPr>
          <a:xfrm>
            <a:off x="7767145" y="5759669"/>
            <a:ext cx="1671145" cy="620110"/>
          </a:xfrm>
          <a:prstGeom prst="line">
            <a:avLst/>
          </a:prstGeom>
          <a:ln>
            <a:solidFill>
              <a:srgbClr val="D426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C15A08-8E43-0040-942C-64CB8EB04BFB}"/>
              </a:ext>
            </a:extLst>
          </p:cNvPr>
          <p:cNvCxnSpPr/>
          <p:nvPr/>
        </p:nvCxnSpPr>
        <p:spPr>
          <a:xfrm>
            <a:off x="9427780" y="6382835"/>
            <a:ext cx="861848" cy="0"/>
          </a:xfrm>
          <a:prstGeom prst="line">
            <a:avLst/>
          </a:prstGeom>
          <a:ln>
            <a:solidFill>
              <a:srgbClr val="D42679"/>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08483D4-23BC-5C42-9D23-61B262EBA45E}"/>
              </a:ext>
            </a:extLst>
          </p:cNvPr>
          <p:cNvSpPr/>
          <p:nvPr/>
        </p:nvSpPr>
        <p:spPr>
          <a:xfrm>
            <a:off x="4530603" y="3244334"/>
            <a:ext cx="3130793" cy="369332"/>
          </a:xfrm>
          <a:prstGeom prst="rect">
            <a:avLst/>
          </a:prstGeom>
        </p:spPr>
        <p:txBody>
          <a:bodyPr wrap="none">
            <a:spAutoFit/>
          </a:bodyPr>
          <a:lstStyle/>
          <a:p>
            <a:r>
              <a:rPr lang="en-US" dirty="0" err="1"/>
              <a:t>Vikrant.S.Vaze@dartmouth.edu</a:t>
            </a:r>
            <a:endParaRPr lang="en-US" dirty="0"/>
          </a:p>
        </p:txBody>
      </p:sp>
    </p:spTree>
    <p:extLst>
      <p:ext uri="{BB962C8B-B14F-4D97-AF65-F5344CB8AC3E}">
        <p14:creationId xmlns:p14="http://schemas.microsoft.com/office/powerpoint/2010/main" val="188941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C169516D-5F14-4177-B269-0C09E085284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3" name="think-cell Slide" r:id="rId5" imgW="360" imgH="360" progId="TCLayout.ActiveDocument.1">
                  <p:embed/>
                </p:oleObj>
              </mc:Choice>
              <mc:Fallback>
                <p:oleObj name="think-cell Slide" r:id="rId5" imgW="360" imgH="360" progId="TCLayout.ActiveDocument.1">
                  <p:embed/>
                  <p:pic>
                    <p:nvPicPr>
                      <p:cNvPr id="18" name="Object 17" hidden="1">
                        <a:extLst>
                          <a:ext uri="{FF2B5EF4-FFF2-40B4-BE49-F238E27FC236}">
                            <a16:creationId xmlns:a16="http://schemas.microsoft.com/office/drawing/2014/main" id="{C169516D-5F14-4177-B269-0C09E08528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ectangle 18" hidden="1">
            <a:extLst>
              <a:ext uri="{FF2B5EF4-FFF2-40B4-BE49-F238E27FC236}">
                <a16:creationId xmlns:a16="http://schemas.microsoft.com/office/drawing/2014/main" id="{12FA9154-F80C-4B6A-AFCF-FD7BFC902104}"/>
              </a:ext>
            </a:extLst>
          </p:cNvPr>
          <p:cNvSpPr/>
          <p:nvPr>
            <p:custDataLst>
              <p:tags r:id="rId3"/>
            </p:custDataLst>
          </p:nvPr>
        </p:nvSpPr>
        <p:spPr>
          <a:xfrm>
            <a:off x="0" y="0"/>
            <a:ext cx="158750" cy="158750"/>
          </a:xfrm>
          <a:prstGeom prst="rect">
            <a:avLst/>
          </a:prstGeom>
          <a:solidFill>
            <a:schemeClr val="accent2"/>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5000"/>
              </a:lnSpc>
            </a:pPr>
            <a:endParaRPr lang="en-US" sz="2800" b="1" dirty="0">
              <a:solidFill>
                <a:schemeClr val="tx2"/>
              </a:solidFill>
              <a:latin typeface="Corbel" panose="020B0503020204020204" pitchFamily="34" charset="0"/>
              <a:ea typeface="+mj-ea"/>
              <a:cs typeface="+mj-cs"/>
              <a:sym typeface="Corbel" panose="020B0503020204020204" pitchFamily="34" charset="0"/>
            </a:endParaRPr>
          </a:p>
        </p:txBody>
      </p:sp>
      <p:sp>
        <p:nvSpPr>
          <p:cNvPr id="14" name="Title 13">
            <a:extLst>
              <a:ext uri="{FF2B5EF4-FFF2-40B4-BE49-F238E27FC236}">
                <a16:creationId xmlns:a16="http://schemas.microsoft.com/office/drawing/2014/main" id="{27CEE040-A4B1-4EA4-96EC-9AA9ED13BC41}"/>
              </a:ext>
            </a:extLst>
          </p:cNvPr>
          <p:cNvSpPr>
            <a:spLocks noGrp="1"/>
          </p:cNvSpPr>
          <p:nvPr>
            <p:ph type="title"/>
          </p:nvPr>
        </p:nvSpPr>
        <p:spPr>
          <a:xfrm>
            <a:off x="841415" y="473927"/>
            <a:ext cx="4572000" cy="457200"/>
          </a:xfrm>
        </p:spPr>
        <p:txBody>
          <a:bodyPr>
            <a:normAutofit fontScale="90000"/>
          </a:bodyPr>
          <a:lstStyle/>
          <a:p>
            <a:pPr algn="ctr"/>
            <a:r>
              <a:rPr lang="en-US" dirty="0"/>
              <a:t>Life at MIT, Fall 2020</a:t>
            </a:r>
          </a:p>
        </p:txBody>
      </p:sp>
      <p:graphicFrame>
        <p:nvGraphicFramePr>
          <p:cNvPr id="33" name="Diagram 32">
            <a:extLst>
              <a:ext uri="{FF2B5EF4-FFF2-40B4-BE49-F238E27FC236}">
                <a16:creationId xmlns:a16="http://schemas.microsoft.com/office/drawing/2014/main" id="{C8E49831-41DE-4B41-8586-4F580A00D059}"/>
              </a:ext>
            </a:extLst>
          </p:cNvPr>
          <p:cNvGraphicFramePr/>
          <p:nvPr/>
        </p:nvGraphicFramePr>
        <p:xfrm>
          <a:off x="6248400" y="285089"/>
          <a:ext cx="5943600" cy="62179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ontent Placeholder 3">
            <a:extLst>
              <a:ext uri="{FF2B5EF4-FFF2-40B4-BE49-F238E27FC236}">
                <a16:creationId xmlns:a16="http://schemas.microsoft.com/office/drawing/2014/main" id="{88E828D7-6050-924C-8459-584095E5B15C}"/>
              </a:ext>
            </a:extLst>
          </p:cNvPr>
          <p:cNvSpPr txBox="1">
            <a:spLocks/>
          </p:cNvSpPr>
          <p:nvPr/>
        </p:nvSpPr>
        <p:spPr>
          <a:xfrm>
            <a:off x="841415" y="1842855"/>
            <a:ext cx="5183188" cy="4019102"/>
          </a:xfrm>
          <a:prstGeom prst="rect">
            <a:avLst/>
          </a:prstGeom>
          <a:ln>
            <a:solidFill>
              <a:schemeClr val="bg1">
                <a:lumMod val="50000"/>
              </a:schemeClr>
            </a:solidFill>
          </a:ln>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400" dirty="0">
                <a:latin typeface="+mj-lt"/>
              </a:rPr>
              <a:t>Campus academic capacity reduced (maximum of ~4000- student capacity at any time, maximum lecture room 50-70 people)</a:t>
            </a:r>
          </a:p>
          <a:p>
            <a:pPr lvl="1"/>
            <a:r>
              <a:rPr lang="en-US" sz="5600" dirty="0">
                <a:latin typeface="+mj-lt"/>
              </a:rPr>
              <a:t>A significant percent of subjects taught on-line</a:t>
            </a:r>
          </a:p>
          <a:p>
            <a:pPr lvl="1"/>
            <a:r>
              <a:rPr lang="en-US" sz="5600" dirty="0">
                <a:latin typeface="+mj-lt"/>
              </a:rPr>
              <a:t>Campus access will be restricted to certain students at certain times for certain locations</a:t>
            </a:r>
          </a:p>
          <a:p>
            <a:r>
              <a:rPr lang="en-US" sz="6400" dirty="0">
                <a:latin typeface="+mj-lt"/>
              </a:rPr>
              <a:t>Reduced graduate and undergraduate residence hall capacities</a:t>
            </a:r>
          </a:p>
          <a:p>
            <a:pPr lvl="1"/>
            <a:r>
              <a:rPr lang="en-US" sz="5600" dirty="0">
                <a:latin typeface="+mj-lt"/>
              </a:rPr>
              <a:t>Maximum capacity of residences and FSILGs in fall at about 50% of the UG student population</a:t>
            </a:r>
          </a:p>
          <a:p>
            <a:pPr lvl="2"/>
            <a:r>
              <a:rPr lang="en-US" sz="5200" dirty="0">
                <a:latin typeface="+mj-lt"/>
              </a:rPr>
              <a:t>Will increase when construction of new residence halls complete, expected end of year 2020</a:t>
            </a:r>
          </a:p>
          <a:p>
            <a:pPr lvl="1"/>
            <a:r>
              <a:rPr lang="en-US" sz="5600" dirty="0">
                <a:latin typeface="+mj-lt"/>
              </a:rPr>
              <a:t>85% of graduate student housing capacity available</a:t>
            </a:r>
          </a:p>
          <a:p>
            <a:endParaRPr lang="en-US" sz="4400" dirty="0">
              <a:latin typeface="+mj-lt"/>
            </a:endParaRPr>
          </a:p>
        </p:txBody>
      </p:sp>
      <p:sp>
        <p:nvSpPr>
          <p:cNvPr id="7" name="Text Placeholder 5">
            <a:extLst>
              <a:ext uri="{FF2B5EF4-FFF2-40B4-BE49-F238E27FC236}">
                <a16:creationId xmlns:a16="http://schemas.microsoft.com/office/drawing/2014/main" id="{015A7C8B-DBF3-B949-83FB-99A5B58BEAFA}"/>
              </a:ext>
            </a:extLst>
          </p:cNvPr>
          <p:cNvSpPr txBox="1">
            <a:spLocks/>
          </p:cNvSpPr>
          <p:nvPr/>
        </p:nvSpPr>
        <p:spPr>
          <a:xfrm>
            <a:off x="912812" y="1207236"/>
            <a:ext cx="5183188" cy="635619"/>
          </a:xfrm>
          <a:prstGeom prst="rect">
            <a:avLst/>
          </a:prstGeom>
          <a:ln>
            <a:solidFill>
              <a:schemeClr val="bg1">
                <a:lumMod val="65000"/>
              </a:schemeClr>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mj-lt"/>
              </a:rPr>
              <a:t>Some Facts</a:t>
            </a:r>
            <a:endParaRPr lang="en-US" dirty="0">
              <a:latin typeface="+mj-lt"/>
            </a:endParaRPr>
          </a:p>
        </p:txBody>
      </p:sp>
    </p:spTree>
    <p:extLst>
      <p:ext uri="{BB962C8B-B14F-4D97-AF65-F5344CB8AC3E}">
        <p14:creationId xmlns:p14="http://schemas.microsoft.com/office/powerpoint/2010/main" val="363168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775FA0AA-9B98-422E-A349-FCF71D17A256}"/>
              </a:ext>
            </a:extLst>
          </p:cNvPr>
          <p:cNvSpPr txBox="1"/>
          <p:nvPr/>
        </p:nvSpPr>
        <p:spPr>
          <a:xfrm>
            <a:off x="1035583" y="2354633"/>
            <a:ext cx="4252049" cy="584775"/>
          </a:xfrm>
          <a:prstGeom prst="rect">
            <a:avLst/>
          </a:prstGeom>
          <a:noFill/>
        </p:spPr>
        <p:txBody>
          <a:bodyPr wrap="square" rtlCol="0">
            <a:spAutoFit/>
          </a:bodyPr>
          <a:lstStyle/>
          <a:p>
            <a:pPr algn="ctr"/>
            <a:r>
              <a:rPr lang="en-US" sz="1600" b="1" spc="-50" dirty="0">
                <a:solidFill>
                  <a:srgbClr val="0070C0"/>
                </a:solidFill>
                <a:latin typeface="+mj-lt"/>
              </a:rPr>
              <a:t>4500: </a:t>
            </a:r>
            <a:r>
              <a:rPr lang="en-US" sz="1600" spc="-50" dirty="0">
                <a:solidFill>
                  <a:srgbClr val="0070C0"/>
                </a:solidFill>
                <a:latin typeface="+mj-lt"/>
              </a:rPr>
              <a:t>number of  UGs registered; 4100 typically in MIT-affiliated housing</a:t>
            </a:r>
          </a:p>
        </p:txBody>
      </p:sp>
      <p:graphicFrame>
        <p:nvGraphicFramePr>
          <p:cNvPr id="4" name="Object 3" hidden="1">
            <a:extLst>
              <a:ext uri="{FF2B5EF4-FFF2-40B4-BE49-F238E27FC236}">
                <a16:creationId xmlns:a16="http://schemas.microsoft.com/office/drawing/2014/main" id="{33E85FC6-303B-497E-8439-03A43C8966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36" name="think-cell Slide" r:id="rId6" imgW="406" imgH="403" progId="TCLayout.ActiveDocument.1">
                  <p:embed/>
                </p:oleObj>
              </mc:Choice>
              <mc:Fallback>
                <p:oleObj name="think-cell Slide" r:id="rId6" imgW="406" imgH="403" progId="TCLayout.ActiveDocument.1">
                  <p:embed/>
                  <p:pic>
                    <p:nvPicPr>
                      <p:cNvPr id="4" name="Object 3" hidden="1">
                        <a:extLst>
                          <a:ext uri="{FF2B5EF4-FFF2-40B4-BE49-F238E27FC236}">
                            <a16:creationId xmlns:a16="http://schemas.microsoft.com/office/drawing/2014/main" id="{33E85FC6-303B-497E-8439-03A43C8966A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E0DE35C-7424-4183-A0E6-8F0FEC584880}"/>
              </a:ext>
            </a:extLst>
          </p:cNvPr>
          <p:cNvSpPr/>
          <p:nvPr>
            <p:custDataLst>
              <p:tags r:id="rId3"/>
            </p:custDataLst>
          </p:nvPr>
        </p:nvSpPr>
        <p:spPr>
          <a:xfrm>
            <a:off x="0" y="0"/>
            <a:ext cx="158750" cy="158750"/>
          </a:xfrm>
          <a:prstGeom prst="rect">
            <a:avLst/>
          </a:prstGeom>
          <a:solidFill>
            <a:schemeClr val="accent2"/>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5000"/>
              </a:lnSpc>
            </a:pPr>
            <a:endParaRPr lang="en-US" sz="2800" b="1" dirty="0">
              <a:solidFill>
                <a:schemeClr val="tx2"/>
              </a:solidFill>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D3384099-498A-484C-AB12-3DD6F120CFFA}"/>
              </a:ext>
            </a:extLst>
          </p:cNvPr>
          <p:cNvSpPr>
            <a:spLocks noGrp="1"/>
          </p:cNvSpPr>
          <p:nvPr>
            <p:ph type="title"/>
          </p:nvPr>
        </p:nvSpPr>
        <p:spPr>
          <a:xfrm>
            <a:off x="477529" y="902388"/>
            <a:ext cx="4784419" cy="409343"/>
          </a:xfrm>
        </p:spPr>
        <p:txBody>
          <a:bodyPr>
            <a:noAutofit/>
          </a:bodyPr>
          <a:lstStyle/>
          <a:p>
            <a:pPr algn="ctr"/>
            <a:r>
              <a:rPr lang="en-US" dirty="0"/>
              <a:t>2020 Fall Residential Capacity</a:t>
            </a:r>
          </a:p>
        </p:txBody>
      </p:sp>
      <p:grpSp>
        <p:nvGrpSpPr>
          <p:cNvPr id="21" name="Group 20">
            <a:extLst>
              <a:ext uri="{FF2B5EF4-FFF2-40B4-BE49-F238E27FC236}">
                <a16:creationId xmlns:a16="http://schemas.microsoft.com/office/drawing/2014/main" id="{E1AC86B9-7DB2-4C3F-88EF-D0059B8D1A3C}"/>
              </a:ext>
            </a:extLst>
          </p:cNvPr>
          <p:cNvGrpSpPr/>
          <p:nvPr/>
        </p:nvGrpSpPr>
        <p:grpSpPr>
          <a:xfrm>
            <a:off x="872065" y="2201322"/>
            <a:ext cx="3794760" cy="3813163"/>
            <a:chOff x="609600" y="1795463"/>
            <a:chExt cx="7918966" cy="4800600"/>
          </a:xfrm>
        </p:grpSpPr>
        <p:cxnSp>
          <p:nvCxnSpPr>
            <p:cNvPr id="14" name="Straight Arrow Connector 13">
              <a:extLst>
                <a:ext uri="{FF2B5EF4-FFF2-40B4-BE49-F238E27FC236}">
                  <a16:creationId xmlns:a16="http://schemas.microsoft.com/office/drawing/2014/main" id="{F92EB751-84AE-45C9-888D-F6AD9BDAD865}"/>
                </a:ext>
              </a:extLst>
            </p:cNvPr>
            <p:cNvCxnSpPr>
              <a:cxnSpLocks/>
            </p:cNvCxnSpPr>
            <p:nvPr/>
          </p:nvCxnSpPr>
          <p:spPr>
            <a:xfrm flipV="1">
              <a:off x="609600" y="6571678"/>
              <a:ext cx="7918966" cy="24385"/>
            </a:xfrm>
            <a:prstGeom prst="straightConnector1">
              <a:avLst/>
            </a:prstGeom>
            <a:ln w="34925">
              <a:solidFill>
                <a:schemeClr val="tx1">
                  <a:lumMod val="50000"/>
                  <a:lumOff val="50000"/>
                </a:schemeClr>
              </a:solidFill>
              <a:headEnd type="oval"/>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F3BC820-3C92-447D-A76B-D65B19B3FEB5}"/>
                </a:ext>
              </a:extLst>
            </p:cNvPr>
            <p:cNvCxnSpPr>
              <a:cxnSpLocks/>
            </p:cNvCxnSpPr>
            <p:nvPr/>
          </p:nvCxnSpPr>
          <p:spPr>
            <a:xfrm flipV="1">
              <a:off x="609600" y="1795463"/>
              <a:ext cx="0" cy="4800600"/>
            </a:xfrm>
            <a:prstGeom prst="straightConnector1">
              <a:avLst/>
            </a:prstGeom>
            <a:ln w="34925">
              <a:solidFill>
                <a:schemeClr val="tx1">
                  <a:lumMod val="50000"/>
                  <a:lumOff val="50000"/>
                </a:schemeClr>
              </a:solidFill>
              <a:headEnd type="oval"/>
              <a:tailEnd type="arrow" w="lg" len="lg"/>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9617CBEB-99CA-4031-B624-38885E2444DF}"/>
              </a:ext>
            </a:extLst>
          </p:cNvPr>
          <p:cNvSpPr/>
          <p:nvPr/>
        </p:nvSpPr>
        <p:spPr>
          <a:xfrm>
            <a:off x="1972895" y="4388729"/>
            <a:ext cx="777983" cy="1597769"/>
          </a:xfrm>
          <a:prstGeom prst="rect">
            <a:avLst/>
          </a:prstGeom>
          <a:solidFill>
            <a:schemeClr val="accent1">
              <a:lumMod val="75000"/>
            </a:schemeClr>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5000"/>
              </a:lnSpc>
            </a:pPr>
            <a:endParaRPr lang="en-US" sz="2400" b="1" dirty="0">
              <a:solidFill>
                <a:schemeClr val="bg1"/>
              </a:solidFill>
              <a:latin typeface="+mj-lt"/>
            </a:endParaRPr>
          </a:p>
        </p:txBody>
      </p:sp>
      <p:cxnSp>
        <p:nvCxnSpPr>
          <p:cNvPr id="26" name="Straight Connector 25">
            <a:extLst>
              <a:ext uri="{FF2B5EF4-FFF2-40B4-BE49-F238E27FC236}">
                <a16:creationId xmlns:a16="http://schemas.microsoft.com/office/drawing/2014/main" id="{154DCBE6-3E7C-488B-927D-8F5549F64AAF}"/>
              </a:ext>
            </a:extLst>
          </p:cNvPr>
          <p:cNvCxnSpPr>
            <a:cxnSpLocks/>
          </p:cNvCxnSpPr>
          <p:nvPr/>
        </p:nvCxnSpPr>
        <p:spPr>
          <a:xfrm>
            <a:off x="872064" y="2978562"/>
            <a:ext cx="3794760"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3F1FAA8-1548-4C8E-9C3A-DACC90B080F3}"/>
              </a:ext>
            </a:extLst>
          </p:cNvPr>
          <p:cNvCxnSpPr>
            <a:cxnSpLocks/>
          </p:cNvCxnSpPr>
          <p:nvPr/>
        </p:nvCxnSpPr>
        <p:spPr>
          <a:xfrm>
            <a:off x="906775" y="4372940"/>
            <a:ext cx="3794760" cy="0"/>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C5A31EA-9013-465C-95C8-9804A2E06004}"/>
              </a:ext>
            </a:extLst>
          </p:cNvPr>
          <p:cNvSpPr txBox="1"/>
          <p:nvPr/>
        </p:nvSpPr>
        <p:spPr>
          <a:xfrm>
            <a:off x="2850262" y="4540933"/>
            <a:ext cx="3291845" cy="584775"/>
          </a:xfrm>
          <a:prstGeom prst="rect">
            <a:avLst/>
          </a:prstGeom>
          <a:noFill/>
        </p:spPr>
        <p:txBody>
          <a:bodyPr wrap="square" rtlCol="0">
            <a:spAutoFit/>
          </a:bodyPr>
          <a:lstStyle/>
          <a:p>
            <a:r>
              <a:rPr lang="en-US" sz="1600" b="1" spc="-50" dirty="0">
                <a:solidFill>
                  <a:schemeClr val="accent2">
                    <a:lumMod val="50000"/>
                  </a:schemeClr>
                </a:solidFill>
                <a:latin typeface="+mj-lt"/>
              </a:rPr>
              <a:t>~2300:</a:t>
            </a:r>
            <a:r>
              <a:rPr lang="en-US" sz="1600" spc="-50" dirty="0">
                <a:solidFill>
                  <a:schemeClr val="accent2">
                    <a:lumMod val="50000"/>
                  </a:schemeClr>
                </a:solidFill>
                <a:latin typeface="+mj-lt"/>
              </a:rPr>
              <a:t> MIT housing </a:t>
            </a:r>
          </a:p>
          <a:p>
            <a:r>
              <a:rPr lang="en-US" sz="1600" spc="-50" dirty="0">
                <a:solidFill>
                  <a:schemeClr val="accent2">
                    <a:lumMod val="50000"/>
                  </a:schemeClr>
                </a:solidFill>
                <a:latin typeface="+mj-lt"/>
              </a:rPr>
              <a:t>capacity in fall 2020</a:t>
            </a:r>
          </a:p>
        </p:txBody>
      </p:sp>
      <p:cxnSp>
        <p:nvCxnSpPr>
          <p:cNvPr id="35" name="Straight Arrow Connector 34">
            <a:extLst>
              <a:ext uri="{FF2B5EF4-FFF2-40B4-BE49-F238E27FC236}">
                <a16:creationId xmlns:a16="http://schemas.microsoft.com/office/drawing/2014/main" id="{9B8FC8B4-7511-45B5-950C-CCC211BC8DAE}"/>
              </a:ext>
            </a:extLst>
          </p:cNvPr>
          <p:cNvCxnSpPr>
            <a:cxnSpLocks/>
          </p:cNvCxnSpPr>
          <p:nvPr/>
        </p:nvCxnSpPr>
        <p:spPr>
          <a:xfrm>
            <a:off x="1847108" y="2978562"/>
            <a:ext cx="0" cy="1367136"/>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A74D30C-E455-467F-A5B4-37000D440479}"/>
              </a:ext>
            </a:extLst>
          </p:cNvPr>
          <p:cNvSpPr txBox="1"/>
          <p:nvPr/>
        </p:nvSpPr>
        <p:spPr>
          <a:xfrm>
            <a:off x="748571" y="3143469"/>
            <a:ext cx="1182856" cy="830997"/>
          </a:xfrm>
          <a:prstGeom prst="rect">
            <a:avLst/>
          </a:prstGeom>
          <a:noFill/>
        </p:spPr>
        <p:txBody>
          <a:bodyPr wrap="square" rtlCol="0">
            <a:spAutoFit/>
          </a:bodyPr>
          <a:lstStyle/>
          <a:p>
            <a:pPr algn="ctr"/>
            <a:r>
              <a:rPr lang="en-US" sz="1600" dirty="0">
                <a:solidFill>
                  <a:srgbClr val="C00000"/>
                </a:solidFill>
                <a:latin typeface="+mj-lt"/>
              </a:rPr>
              <a:t>Gap: up to </a:t>
            </a:r>
          </a:p>
          <a:p>
            <a:pPr algn="ctr"/>
            <a:r>
              <a:rPr lang="en-US" sz="1600" b="1" dirty="0">
                <a:solidFill>
                  <a:srgbClr val="C00000"/>
                </a:solidFill>
                <a:latin typeface="+mj-lt"/>
              </a:rPr>
              <a:t>~1800 </a:t>
            </a:r>
            <a:r>
              <a:rPr lang="en-US" sz="1600" dirty="0">
                <a:solidFill>
                  <a:srgbClr val="C00000"/>
                </a:solidFill>
                <a:latin typeface="+mj-lt"/>
              </a:rPr>
              <a:t>beds </a:t>
            </a:r>
          </a:p>
          <a:p>
            <a:pPr algn="ctr"/>
            <a:r>
              <a:rPr lang="en-US" sz="1600" dirty="0">
                <a:solidFill>
                  <a:srgbClr val="C00000"/>
                </a:solidFill>
                <a:latin typeface="+mj-lt"/>
              </a:rPr>
              <a:t> Fall 2020</a:t>
            </a:r>
          </a:p>
        </p:txBody>
      </p:sp>
      <p:sp>
        <p:nvSpPr>
          <p:cNvPr id="44" name="Rectangle 43">
            <a:extLst>
              <a:ext uri="{FF2B5EF4-FFF2-40B4-BE49-F238E27FC236}">
                <a16:creationId xmlns:a16="http://schemas.microsoft.com/office/drawing/2014/main" id="{C10DFF2D-DB7A-45F8-9E4C-30953CFF6CA4}"/>
              </a:ext>
            </a:extLst>
          </p:cNvPr>
          <p:cNvSpPr/>
          <p:nvPr/>
        </p:nvSpPr>
        <p:spPr>
          <a:xfrm>
            <a:off x="5479447" y="1860696"/>
            <a:ext cx="6606213" cy="674031"/>
          </a:xfrm>
          <a:prstGeom prst="rect">
            <a:avLst/>
          </a:prstGeom>
          <a:noFill/>
          <a:ln w="3175">
            <a:solidFill>
              <a:schemeClr val="bg1">
                <a:lumMod val="50000"/>
              </a:schemeClr>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 rtlCol="0" anchor="t">
            <a:spAutoFit/>
          </a:bodyPr>
          <a:lstStyle/>
          <a:p>
            <a:pPr marL="457200" indent="-457200">
              <a:lnSpc>
                <a:spcPct val="90000"/>
              </a:lnSpc>
              <a:buFont typeface="+mj-lt"/>
              <a:buAutoNum type="arabicPeriod"/>
            </a:pPr>
            <a:r>
              <a:rPr lang="en-US" sz="2200" spc="-100" dirty="0">
                <a:solidFill>
                  <a:schemeClr val="tx1"/>
                </a:solidFill>
                <a:latin typeface="+mj-lt"/>
              </a:rPr>
              <a:t>Rent hotels or apartments</a:t>
            </a:r>
          </a:p>
          <a:p>
            <a:pPr marL="914400" lvl="1" indent="-457200">
              <a:lnSpc>
                <a:spcPct val="90000"/>
              </a:lnSpc>
              <a:buFont typeface="Arial" panose="020B0604020202020204" pitchFamily="34" charset="0"/>
              <a:buChar char="•"/>
            </a:pPr>
            <a:r>
              <a:rPr lang="en-US" sz="2000" spc="-100" dirty="0">
                <a:solidFill>
                  <a:schemeClr val="tx1"/>
                </a:solidFill>
                <a:latin typeface="+mj-lt"/>
              </a:rPr>
              <a:t>Potential for 1000 beds in nearby and local hotels</a:t>
            </a:r>
            <a:endParaRPr lang="en-US" sz="2200" spc="-100" dirty="0">
              <a:solidFill>
                <a:schemeClr val="tx1"/>
              </a:solidFill>
              <a:latin typeface="+mj-lt"/>
            </a:endParaRPr>
          </a:p>
        </p:txBody>
      </p:sp>
      <p:sp>
        <p:nvSpPr>
          <p:cNvPr id="45" name="Rectangle 44">
            <a:extLst>
              <a:ext uri="{FF2B5EF4-FFF2-40B4-BE49-F238E27FC236}">
                <a16:creationId xmlns:a16="http://schemas.microsoft.com/office/drawing/2014/main" id="{7117D9A2-8394-4569-A869-6957E9ED7116}"/>
              </a:ext>
            </a:extLst>
          </p:cNvPr>
          <p:cNvSpPr/>
          <p:nvPr/>
        </p:nvSpPr>
        <p:spPr>
          <a:xfrm>
            <a:off x="5485868" y="2558178"/>
            <a:ext cx="6606214" cy="674031"/>
          </a:xfrm>
          <a:prstGeom prst="rect">
            <a:avLst/>
          </a:prstGeom>
          <a:noFill/>
          <a:ln w="3175">
            <a:solidFill>
              <a:schemeClr val="bg1">
                <a:lumMod val="50000"/>
              </a:schemeClr>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 rtlCol="0" anchor="t">
            <a:spAutoFit/>
          </a:bodyPr>
          <a:lstStyle/>
          <a:p>
            <a:pPr marL="457200" indent="-457200">
              <a:lnSpc>
                <a:spcPct val="90000"/>
              </a:lnSpc>
              <a:buFont typeface="+mj-lt"/>
              <a:buAutoNum type="arabicPeriod" startAt="2"/>
            </a:pPr>
            <a:r>
              <a:rPr lang="en-US" sz="2200" spc="-100" dirty="0">
                <a:solidFill>
                  <a:schemeClr val="tx1"/>
                </a:solidFill>
                <a:latin typeface="+mj-lt"/>
              </a:rPr>
              <a:t>Relax or transform density rules (pods, fixtures, etc.) </a:t>
            </a:r>
          </a:p>
          <a:p>
            <a:pPr marL="800100" lvl="1" indent="-342900">
              <a:lnSpc>
                <a:spcPct val="90000"/>
              </a:lnSpc>
              <a:buFont typeface="Arial" panose="020B0604020202020204" pitchFamily="34" charset="0"/>
              <a:buChar char="•"/>
            </a:pPr>
            <a:r>
              <a:rPr lang="en-US" sz="2000" spc="-100" dirty="0">
                <a:solidFill>
                  <a:schemeClr val="tx1"/>
                </a:solidFill>
                <a:latin typeface="+mj-lt"/>
              </a:rPr>
              <a:t>Reduces isolation, disease spread implications</a:t>
            </a:r>
            <a:endParaRPr lang="en-US" sz="2000" spc="-100" dirty="0">
              <a:solidFill>
                <a:srgbClr val="FF0000"/>
              </a:solidFill>
              <a:latin typeface="+mj-lt"/>
            </a:endParaRPr>
          </a:p>
        </p:txBody>
      </p:sp>
      <p:sp>
        <p:nvSpPr>
          <p:cNvPr id="46" name="Rectangle 45">
            <a:extLst>
              <a:ext uri="{FF2B5EF4-FFF2-40B4-BE49-F238E27FC236}">
                <a16:creationId xmlns:a16="http://schemas.microsoft.com/office/drawing/2014/main" id="{4B340927-19AF-4F0A-8E19-FFE1F76D703E}"/>
              </a:ext>
            </a:extLst>
          </p:cNvPr>
          <p:cNvSpPr/>
          <p:nvPr/>
        </p:nvSpPr>
        <p:spPr>
          <a:xfrm>
            <a:off x="5487511" y="3275046"/>
            <a:ext cx="6598148" cy="978729"/>
          </a:xfrm>
          <a:prstGeom prst="rect">
            <a:avLst/>
          </a:prstGeom>
          <a:noFill/>
          <a:ln w="3175">
            <a:solidFill>
              <a:schemeClr val="bg1">
                <a:lumMod val="50000"/>
              </a:schemeClr>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 rtlCol="0" anchor="t">
            <a:spAutoFit/>
          </a:bodyPr>
          <a:lstStyle/>
          <a:p>
            <a:pPr marL="457200" indent="-457200">
              <a:lnSpc>
                <a:spcPct val="90000"/>
              </a:lnSpc>
              <a:buFont typeface="+mj-lt"/>
              <a:buAutoNum type="arabicPeriod" startAt="3"/>
            </a:pPr>
            <a:r>
              <a:rPr lang="en-US" sz="2200" spc="-100" dirty="0">
                <a:solidFill>
                  <a:schemeClr val="tx1"/>
                </a:solidFill>
                <a:latin typeface="+mj-lt"/>
              </a:rPr>
              <a:t>Suspend on-campus housing guarantee for upper-level students</a:t>
            </a:r>
          </a:p>
          <a:p>
            <a:pPr marL="800100" lvl="1" indent="-342900">
              <a:lnSpc>
                <a:spcPct val="90000"/>
              </a:lnSpc>
              <a:buFont typeface="Arial" panose="020B0604020202020204" pitchFamily="34" charset="0"/>
              <a:buChar char="•"/>
            </a:pPr>
            <a:r>
              <a:rPr lang="en-US" sz="2000" spc="-100" dirty="0">
                <a:solidFill>
                  <a:schemeClr val="tx1"/>
                </a:solidFill>
                <a:latin typeface="+mj-lt"/>
              </a:rPr>
              <a:t>Responsibility to greater Boston community?</a:t>
            </a:r>
            <a:endParaRPr lang="en-US" sz="2000" spc="-100" dirty="0">
              <a:solidFill>
                <a:srgbClr val="FF0000"/>
              </a:solidFill>
              <a:latin typeface="+mj-lt"/>
            </a:endParaRPr>
          </a:p>
        </p:txBody>
      </p:sp>
      <p:sp>
        <p:nvSpPr>
          <p:cNvPr id="47" name="Rectangle 46">
            <a:extLst>
              <a:ext uri="{FF2B5EF4-FFF2-40B4-BE49-F238E27FC236}">
                <a16:creationId xmlns:a16="http://schemas.microsoft.com/office/drawing/2014/main" id="{C67187F4-D2A3-4FDD-AA74-3F22BD06C2BB}"/>
              </a:ext>
            </a:extLst>
          </p:cNvPr>
          <p:cNvSpPr/>
          <p:nvPr/>
        </p:nvSpPr>
        <p:spPr>
          <a:xfrm>
            <a:off x="5486400" y="4324322"/>
            <a:ext cx="6599258" cy="701731"/>
          </a:xfrm>
          <a:prstGeom prst="rect">
            <a:avLst/>
          </a:prstGeom>
          <a:noFill/>
          <a:ln w="3175">
            <a:solidFill>
              <a:schemeClr val="bg1">
                <a:lumMod val="50000"/>
              </a:schemeClr>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 rtlCol="0" anchor="t">
            <a:spAutoFit/>
          </a:bodyPr>
          <a:lstStyle/>
          <a:p>
            <a:pPr marL="457200" indent="-457200">
              <a:lnSpc>
                <a:spcPct val="90000"/>
              </a:lnSpc>
              <a:buFont typeface="+mj-lt"/>
              <a:buAutoNum type="arabicPeriod" startAt="4"/>
            </a:pPr>
            <a:r>
              <a:rPr lang="en-US" sz="2200" b="1" spc="-100" dirty="0">
                <a:solidFill>
                  <a:schemeClr val="tx1"/>
                </a:solidFill>
                <a:latin typeface="+mj-lt"/>
              </a:rPr>
              <a:t>2-Semester Model:  Limit students to one semester on-campus and one-semester remote (no access to campus)</a:t>
            </a:r>
          </a:p>
        </p:txBody>
      </p:sp>
      <p:sp>
        <p:nvSpPr>
          <p:cNvPr id="39" name="Rectangle 38">
            <a:extLst>
              <a:ext uri="{FF2B5EF4-FFF2-40B4-BE49-F238E27FC236}">
                <a16:creationId xmlns:a16="http://schemas.microsoft.com/office/drawing/2014/main" id="{18B045A7-5F15-604E-9EC5-AA79A2DED76D}"/>
              </a:ext>
            </a:extLst>
          </p:cNvPr>
          <p:cNvSpPr/>
          <p:nvPr/>
        </p:nvSpPr>
        <p:spPr>
          <a:xfrm>
            <a:off x="5479445" y="437928"/>
            <a:ext cx="6606213" cy="757130"/>
          </a:xfrm>
          <a:prstGeom prst="rect">
            <a:avLst/>
          </a:prstGeom>
          <a:solidFill>
            <a:schemeClr val="accent1">
              <a:lumMod val="60000"/>
              <a:lumOff val="40000"/>
            </a:schemeClr>
          </a:solidFill>
          <a:ln w="3175">
            <a:solidFill>
              <a:schemeClr val="bg1">
                <a:lumMod val="50000"/>
              </a:schemeClr>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 rtlCol="0" anchor="t">
            <a:spAutoFit/>
          </a:bodyPr>
          <a:lstStyle/>
          <a:p>
            <a:pPr algn="ctr">
              <a:lnSpc>
                <a:spcPct val="90000"/>
              </a:lnSpc>
            </a:pPr>
            <a:r>
              <a:rPr lang="en-US" sz="2400" b="1" spc="-100" dirty="0">
                <a:solidFill>
                  <a:schemeClr val="tx1"/>
                </a:solidFill>
                <a:latin typeface="+mj-lt"/>
              </a:rPr>
              <a:t>~4500 registered undergraduates per semester</a:t>
            </a:r>
          </a:p>
          <a:p>
            <a:pPr algn="ctr">
              <a:lnSpc>
                <a:spcPct val="90000"/>
              </a:lnSpc>
            </a:pPr>
            <a:r>
              <a:rPr lang="en-US" sz="2400" b="1" spc="-100" dirty="0">
                <a:solidFill>
                  <a:schemeClr val="tx1"/>
                </a:solidFill>
                <a:latin typeface="+mj-lt"/>
              </a:rPr>
              <a:t>Shortage of ~1800 beds in the fall</a:t>
            </a:r>
          </a:p>
        </p:txBody>
      </p:sp>
      <p:sp>
        <p:nvSpPr>
          <p:cNvPr id="2" name="Rectangle 1">
            <a:extLst>
              <a:ext uri="{FF2B5EF4-FFF2-40B4-BE49-F238E27FC236}">
                <a16:creationId xmlns:a16="http://schemas.microsoft.com/office/drawing/2014/main" id="{B27B6249-30AE-9645-B886-E176353D894B}"/>
              </a:ext>
            </a:extLst>
          </p:cNvPr>
          <p:cNvSpPr/>
          <p:nvPr/>
        </p:nvSpPr>
        <p:spPr>
          <a:xfrm>
            <a:off x="245059" y="4195620"/>
            <a:ext cx="652743" cy="369332"/>
          </a:xfrm>
          <a:prstGeom prst="rect">
            <a:avLst/>
          </a:prstGeom>
        </p:spPr>
        <p:txBody>
          <a:bodyPr wrap="none">
            <a:spAutoFit/>
          </a:bodyPr>
          <a:lstStyle/>
          <a:p>
            <a:pPr algn="r"/>
            <a:r>
              <a:rPr lang="en-US" dirty="0">
                <a:latin typeface="+mj-lt"/>
              </a:rPr>
              <a:t>2300</a:t>
            </a:r>
          </a:p>
        </p:txBody>
      </p:sp>
      <p:sp>
        <p:nvSpPr>
          <p:cNvPr id="5" name="Rectangle 4">
            <a:extLst>
              <a:ext uri="{FF2B5EF4-FFF2-40B4-BE49-F238E27FC236}">
                <a16:creationId xmlns:a16="http://schemas.microsoft.com/office/drawing/2014/main" id="{462D7B96-F2CF-9249-80DC-BB2E92C1985A}"/>
              </a:ext>
            </a:extLst>
          </p:cNvPr>
          <p:cNvSpPr/>
          <p:nvPr/>
        </p:nvSpPr>
        <p:spPr>
          <a:xfrm>
            <a:off x="195114" y="2780212"/>
            <a:ext cx="652743" cy="369332"/>
          </a:xfrm>
          <a:prstGeom prst="rect">
            <a:avLst/>
          </a:prstGeom>
        </p:spPr>
        <p:txBody>
          <a:bodyPr wrap="none">
            <a:spAutoFit/>
          </a:bodyPr>
          <a:lstStyle/>
          <a:p>
            <a:pPr algn="r"/>
            <a:r>
              <a:rPr lang="en-US" dirty="0">
                <a:latin typeface="+mj-lt"/>
              </a:rPr>
              <a:t>4100</a:t>
            </a:r>
          </a:p>
        </p:txBody>
      </p:sp>
      <p:sp>
        <p:nvSpPr>
          <p:cNvPr id="6" name="Rectangle 5">
            <a:extLst>
              <a:ext uri="{FF2B5EF4-FFF2-40B4-BE49-F238E27FC236}">
                <a16:creationId xmlns:a16="http://schemas.microsoft.com/office/drawing/2014/main" id="{DD1AA100-63BE-8841-878E-41C460052408}"/>
              </a:ext>
            </a:extLst>
          </p:cNvPr>
          <p:cNvSpPr/>
          <p:nvPr/>
        </p:nvSpPr>
        <p:spPr>
          <a:xfrm>
            <a:off x="245059" y="3502089"/>
            <a:ext cx="652743" cy="369332"/>
          </a:xfrm>
          <a:prstGeom prst="rect">
            <a:avLst/>
          </a:prstGeom>
        </p:spPr>
        <p:txBody>
          <a:bodyPr wrap="none">
            <a:spAutoFit/>
          </a:bodyPr>
          <a:lstStyle/>
          <a:p>
            <a:pPr algn="r"/>
            <a:r>
              <a:rPr lang="en-US" dirty="0">
                <a:latin typeface="+mj-lt"/>
              </a:rPr>
              <a:t>3000</a:t>
            </a:r>
          </a:p>
        </p:txBody>
      </p:sp>
      <p:sp>
        <p:nvSpPr>
          <p:cNvPr id="28" name="Rectangle 27">
            <a:extLst>
              <a:ext uri="{FF2B5EF4-FFF2-40B4-BE49-F238E27FC236}">
                <a16:creationId xmlns:a16="http://schemas.microsoft.com/office/drawing/2014/main" id="{4A964800-26F5-4347-980C-D56451977A90}"/>
              </a:ext>
            </a:extLst>
          </p:cNvPr>
          <p:cNvSpPr/>
          <p:nvPr/>
        </p:nvSpPr>
        <p:spPr>
          <a:xfrm rot="16200000">
            <a:off x="-272622" y="4901491"/>
            <a:ext cx="1424510" cy="646331"/>
          </a:xfrm>
          <a:prstGeom prst="rect">
            <a:avLst/>
          </a:prstGeom>
        </p:spPr>
        <p:txBody>
          <a:bodyPr wrap="square">
            <a:spAutoFit/>
          </a:bodyPr>
          <a:lstStyle/>
          <a:p>
            <a:pPr algn="ctr"/>
            <a:r>
              <a:rPr lang="en-US" dirty="0">
                <a:latin typeface="+mj-lt"/>
              </a:rPr>
              <a:t>Beds</a:t>
            </a:r>
          </a:p>
          <a:p>
            <a:pPr algn="ctr"/>
            <a:r>
              <a:rPr lang="en-US" dirty="0">
                <a:latin typeface="+mj-lt"/>
              </a:rPr>
              <a:t>Available</a:t>
            </a:r>
          </a:p>
        </p:txBody>
      </p:sp>
      <p:sp>
        <p:nvSpPr>
          <p:cNvPr id="43" name="Rectangle 42">
            <a:extLst>
              <a:ext uri="{FF2B5EF4-FFF2-40B4-BE49-F238E27FC236}">
                <a16:creationId xmlns:a16="http://schemas.microsoft.com/office/drawing/2014/main" id="{CBC15920-DE1F-654C-9064-6E5712AD3D17}"/>
              </a:ext>
            </a:extLst>
          </p:cNvPr>
          <p:cNvSpPr/>
          <p:nvPr/>
        </p:nvSpPr>
        <p:spPr>
          <a:xfrm>
            <a:off x="5479444" y="1421647"/>
            <a:ext cx="6606213" cy="424732"/>
          </a:xfrm>
          <a:prstGeom prst="rect">
            <a:avLst/>
          </a:prstGeom>
          <a:solidFill>
            <a:schemeClr val="bg1">
              <a:lumMod val="65000"/>
            </a:schemeClr>
          </a:solidFill>
          <a:ln w="3175">
            <a:solidFill>
              <a:schemeClr val="bg1">
                <a:lumMod val="50000"/>
              </a:schemeClr>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 rtlCol="0" anchor="t">
            <a:spAutoFit/>
          </a:bodyPr>
          <a:lstStyle/>
          <a:p>
            <a:pPr algn="ctr">
              <a:lnSpc>
                <a:spcPct val="90000"/>
              </a:lnSpc>
            </a:pPr>
            <a:r>
              <a:rPr lang="en-US" sz="2400" b="1" spc="-100" dirty="0">
                <a:solidFill>
                  <a:schemeClr val="tx1"/>
                </a:solidFill>
                <a:latin typeface="+mj-lt"/>
              </a:rPr>
              <a:t>Ways to close the ~1800-bed gap</a:t>
            </a:r>
          </a:p>
        </p:txBody>
      </p:sp>
      <p:sp>
        <p:nvSpPr>
          <p:cNvPr id="31" name="Rectangle 30">
            <a:extLst>
              <a:ext uri="{FF2B5EF4-FFF2-40B4-BE49-F238E27FC236}">
                <a16:creationId xmlns:a16="http://schemas.microsoft.com/office/drawing/2014/main" id="{F0175239-D58E-5545-9E86-52B066A9A9A8}"/>
              </a:ext>
            </a:extLst>
          </p:cNvPr>
          <p:cNvSpPr/>
          <p:nvPr/>
        </p:nvSpPr>
        <p:spPr>
          <a:xfrm>
            <a:off x="5476275" y="5112100"/>
            <a:ext cx="6599258" cy="1228028"/>
          </a:xfrm>
          <a:prstGeom prst="rect">
            <a:avLst/>
          </a:prstGeom>
          <a:noFill/>
          <a:ln w="3175">
            <a:solidFill>
              <a:schemeClr val="bg1">
                <a:lumMod val="50000"/>
              </a:schemeClr>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 rtlCol="0" anchor="t">
            <a:spAutoFit/>
          </a:bodyPr>
          <a:lstStyle/>
          <a:p>
            <a:pPr marL="457200" indent="-457200">
              <a:lnSpc>
                <a:spcPct val="90000"/>
              </a:lnSpc>
              <a:buFont typeface="+mj-lt"/>
              <a:buAutoNum type="arabicPeriod" startAt="5"/>
            </a:pPr>
            <a:r>
              <a:rPr lang="en-US" sz="2200" b="1" spc="-100" dirty="0">
                <a:solidFill>
                  <a:schemeClr val="tx1"/>
                </a:solidFill>
                <a:latin typeface="+mj-lt"/>
              </a:rPr>
              <a:t>3-Semester Model:  Spread two semesters of subject offerings over three semesters</a:t>
            </a:r>
          </a:p>
          <a:p>
            <a:pPr marL="914400" lvl="1" indent="-457200">
              <a:lnSpc>
                <a:spcPct val="90000"/>
              </a:lnSpc>
              <a:buFont typeface="Arial" panose="020B0604020202020204" pitchFamily="34" charset="0"/>
              <a:buChar char="•"/>
            </a:pPr>
            <a:r>
              <a:rPr lang="en-US" sz="1900" spc="-100" dirty="0">
                <a:solidFill>
                  <a:schemeClr val="tx1"/>
                </a:solidFill>
                <a:latin typeface="+mj-lt"/>
              </a:rPr>
              <a:t>Increases residential and academic capacity by 50%</a:t>
            </a:r>
          </a:p>
          <a:p>
            <a:pPr marL="914400" lvl="1" indent="-457200">
              <a:lnSpc>
                <a:spcPct val="90000"/>
              </a:lnSpc>
              <a:buFont typeface="Arial" panose="020B0604020202020204" pitchFamily="34" charset="0"/>
              <a:buChar char="•"/>
            </a:pPr>
            <a:r>
              <a:rPr lang="en-US" sz="1900" spc="-100" dirty="0">
                <a:solidFill>
                  <a:schemeClr val="tx1"/>
                </a:solidFill>
                <a:latin typeface="+mj-lt"/>
              </a:rPr>
              <a:t>Maintains on-campus access for two semesters for each student</a:t>
            </a:r>
          </a:p>
        </p:txBody>
      </p:sp>
    </p:spTree>
    <p:extLst>
      <p:ext uri="{BB962C8B-B14F-4D97-AF65-F5344CB8AC3E}">
        <p14:creationId xmlns:p14="http://schemas.microsoft.com/office/powerpoint/2010/main" val="124810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animBg="1"/>
      <p:bldP spid="33" grpId="0"/>
      <p:bldP spid="40" grpId="0"/>
      <p:bldP spid="44" grpId="0" animBg="1"/>
      <p:bldP spid="45" grpId="0" animBg="1"/>
      <p:bldP spid="46" grpId="0" animBg="1"/>
      <p:bldP spid="47" grpId="0" animBg="1"/>
      <p:bldP spid="39" grpId="0" animBg="1"/>
      <p:bldP spid="43"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3E85FC6-303B-497E-8439-03A43C8966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89" name="think-cell Slide" r:id="rId6" imgW="406" imgH="403" progId="TCLayout.ActiveDocument.1">
                  <p:embed/>
                </p:oleObj>
              </mc:Choice>
              <mc:Fallback>
                <p:oleObj name="think-cell Slide" r:id="rId6" imgW="406" imgH="403" progId="TCLayout.ActiveDocument.1">
                  <p:embed/>
                  <p:pic>
                    <p:nvPicPr>
                      <p:cNvPr id="4" name="Object 3" hidden="1">
                        <a:extLst>
                          <a:ext uri="{FF2B5EF4-FFF2-40B4-BE49-F238E27FC236}">
                            <a16:creationId xmlns:a16="http://schemas.microsoft.com/office/drawing/2014/main" id="{33E85FC6-303B-497E-8439-03A43C8966A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E0DE35C-7424-4183-A0E6-8F0FEC584880}"/>
              </a:ext>
            </a:extLst>
          </p:cNvPr>
          <p:cNvSpPr/>
          <p:nvPr>
            <p:custDataLst>
              <p:tags r:id="rId3"/>
            </p:custDataLst>
          </p:nvPr>
        </p:nvSpPr>
        <p:spPr>
          <a:xfrm>
            <a:off x="0" y="0"/>
            <a:ext cx="158750" cy="158750"/>
          </a:xfrm>
          <a:prstGeom prst="rect">
            <a:avLst/>
          </a:prstGeom>
          <a:solidFill>
            <a:schemeClr val="accent2"/>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5000"/>
              </a:lnSpc>
            </a:pPr>
            <a:endParaRPr lang="en-US" sz="2800" b="1" dirty="0">
              <a:solidFill>
                <a:schemeClr val="tx2"/>
              </a:solidFill>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D3384099-498A-484C-AB12-3DD6F120CFFA}"/>
              </a:ext>
            </a:extLst>
          </p:cNvPr>
          <p:cNvSpPr>
            <a:spLocks noGrp="1"/>
          </p:cNvSpPr>
          <p:nvPr>
            <p:ph type="title"/>
          </p:nvPr>
        </p:nvSpPr>
        <p:spPr>
          <a:xfrm>
            <a:off x="477529" y="902388"/>
            <a:ext cx="4784419" cy="409343"/>
          </a:xfrm>
        </p:spPr>
        <p:txBody>
          <a:bodyPr>
            <a:noAutofit/>
          </a:bodyPr>
          <a:lstStyle/>
          <a:p>
            <a:pPr algn="ctr"/>
            <a:r>
              <a:rPr lang="en-US" dirty="0"/>
              <a:t>2020 Fall Residential Capacity</a:t>
            </a:r>
          </a:p>
        </p:txBody>
      </p:sp>
      <p:sp>
        <p:nvSpPr>
          <p:cNvPr id="41" name="Rectangle 40">
            <a:extLst>
              <a:ext uri="{FF2B5EF4-FFF2-40B4-BE49-F238E27FC236}">
                <a16:creationId xmlns:a16="http://schemas.microsoft.com/office/drawing/2014/main" id="{8F3584C3-9DF6-D842-8EE6-8E61DD4C727B}"/>
              </a:ext>
            </a:extLst>
          </p:cNvPr>
          <p:cNvSpPr/>
          <p:nvPr/>
        </p:nvSpPr>
        <p:spPr>
          <a:xfrm>
            <a:off x="5451149" y="965367"/>
            <a:ext cx="6599258" cy="1698927"/>
          </a:xfrm>
          <a:prstGeom prst="rect">
            <a:avLst/>
          </a:prstGeom>
          <a:solidFill>
            <a:schemeClr val="accent1">
              <a:lumMod val="60000"/>
              <a:lumOff val="40000"/>
            </a:schemeClr>
          </a:solidFill>
          <a:ln w="3175">
            <a:solidFill>
              <a:schemeClr val="bg1">
                <a:lumMod val="50000"/>
              </a:schemeClr>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 rtlCol="0" anchor="t">
            <a:spAutoFit/>
          </a:bodyPr>
          <a:lstStyle/>
          <a:p>
            <a:pPr algn="ctr">
              <a:lnSpc>
                <a:spcPct val="90000"/>
              </a:lnSpc>
            </a:pPr>
            <a:r>
              <a:rPr lang="en-US" sz="2800" b="1" spc="-100" dirty="0">
                <a:solidFill>
                  <a:schemeClr val="tx1"/>
                </a:solidFill>
                <a:latin typeface="+mj-lt"/>
              </a:rPr>
              <a:t>3-Semester Model (S1, S2, S3)</a:t>
            </a:r>
          </a:p>
          <a:p>
            <a:pPr algn="ctr">
              <a:lnSpc>
                <a:spcPct val="90000"/>
              </a:lnSpc>
            </a:pPr>
            <a:r>
              <a:rPr lang="en-US" sz="2400" spc="-100" dirty="0">
                <a:solidFill>
                  <a:schemeClr val="tx1"/>
                </a:solidFill>
                <a:latin typeface="+mj-lt"/>
              </a:rPr>
              <a:t>~2250 registered UGs in S1 </a:t>
            </a:r>
          </a:p>
          <a:p>
            <a:pPr algn="ctr">
              <a:lnSpc>
                <a:spcPct val="90000"/>
              </a:lnSpc>
            </a:pPr>
            <a:r>
              <a:rPr lang="en-US" sz="2000" i="1" spc="-100" dirty="0">
                <a:solidFill>
                  <a:schemeClr val="tx1"/>
                </a:solidFill>
                <a:latin typeface="+mj-lt"/>
              </a:rPr>
              <a:t>[25% UGs registered in Semester 1 (S1) </a:t>
            </a:r>
            <a:r>
              <a:rPr lang="en-US" sz="2000" b="1" i="1" spc="-100" dirty="0">
                <a:solidFill>
                  <a:schemeClr val="tx1"/>
                </a:solidFill>
                <a:latin typeface="+mj-lt"/>
              </a:rPr>
              <a:t>and </a:t>
            </a:r>
            <a:r>
              <a:rPr lang="en-US" sz="2000" i="1" spc="-100" dirty="0">
                <a:solidFill>
                  <a:schemeClr val="tx1"/>
                </a:solidFill>
                <a:latin typeface="+mj-lt"/>
              </a:rPr>
              <a:t>Semester (S2);  25% UGs registered in S1 </a:t>
            </a:r>
            <a:r>
              <a:rPr lang="en-US" sz="2000" b="1" i="1" spc="-100" dirty="0">
                <a:solidFill>
                  <a:schemeClr val="tx1"/>
                </a:solidFill>
                <a:latin typeface="+mj-lt"/>
              </a:rPr>
              <a:t>and </a:t>
            </a:r>
            <a:r>
              <a:rPr lang="en-US" sz="2000" i="1" spc="-100" dirty="0">
                <a:solidFill>
                  <a:schemeClr val="tx1"/>
                </a:solidFill>
                <a:latin typeface="+mj-lt"/>
              </a:rPr>
              <a:t>Semester 3 (S3); 50% UGs registered in S2 </a:t>
            </a:r>
            <a:r>
              <a:rPr lang="en-US" sz="2000" b="1" i="1" spc="-100" dirty="0">
                <a:solidFill>
                  <a:schemeClr val="tx1"/>
                </a:solidFill>
                <a:latin typeface="+mj-lt"/>
              </a:rPr>
              <a:t>and </a:t>
            </a:r>
            <a:r>
              <a:rPr lang="en-US" sz="2000" i="1" spc="-100" dirty="0">
                <a:solidFill>
                  <a:schemeClr val="tx1"/>
                </a:solidFill>
                <a:latin typeface="+mj-lt"/>
              </a:rPr>
              <a:t>S3]</a:t>
            </a:r>
          </a:p>
          <a:p>
            <a:pPr algn="ctr">
              <a:lnSpc>
                <a:spcPct val="90000"/>
              </a:lnSpc>
            </a:pPr>
            <a:r>
              <a:rPr lang="en-US" sz="2400" spc="-100" dirty="0">
                <a:solidFill>
                  <a:schemeClr val="tx1"/>
                </a:solidFill>
                <a:latin typeface="+mj-lt"/>
              </a:rPr>
              <a:t>Bed shortage = 0</a:t>
            </a:r>
          </a:p>
        </p:txBody>
      </p:sp>
      <p:sp>
        <p:nvSpPr>
          <p:cNvPr id="42" name="Rectangle 41">
            <a:extLst>
              <a:ext uri="{FF2B5EF4-FFF2-40B4-BE49-F238E27FC236}">
                <a16:creationId xmlns:a16="http://schemas.microsoft.com/office/drawing/2014/main" id="{713A4576-5EF8-A047-80E9-CEBF0D18204D}"/>
              </a:ext>
            </a:extLst>
          </p:cNvPr>
          <p:cNvSpPr/>
          <p:nvPr/>
        </p:nvSpPr>
        <p:spPr>
          <a:xfrm>
            <a:off x="5451149" y="2718067"/>
            <a:ext cx="6606214" cy="3416320"/>
          </a:xfrm>
          <a:prstGeom prst="rect">
            <a:avLst/>
          </a:prstGeom>
          <a:noFill/>
          <a:ln w="3175">
            <a:solidFill>
              <a:schemeClr val="bg1">
                <a:lumMod val="50000"/>
              </a:schemeClr>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 rtlCol="0" anchor="t">
            <a:spAutoFit/>
          </a:bodyPr>
          <a:lstStyle/>
          <a:p>
            <a:pPr>
              <a:lnSpc>
                <a:spcPct val="90000"/>
              </a:lnSpc>
            </a:pPr>
            <a:r>
              <a:rPr lang="en-US" sz="2200" spc="-100" dirty="0">
                <a:solidFill>
                  <a:schemeClr val="tx1"/>
                </a:solidFill>
                <a:latin typeface="+mj-lt"/>
              </a:rPr>
              <a:t>Matching the number of registered students on campus with the number of available beds in MIT housing</a:t>
            </a:r>
          </a:p>
          <a:p>
            <a:pPr marL="800100" lvl="1" indent="-342900">
              <a:lnSpc>
                <a:spcPct val="90000"/>
              </a:lnSpc>
              <a:buFont typeface="Arial" panose="020B0604020202020204" pitchFamily="34" charset="0"/>
              <a:buChar char="•"/>
            </a:pPr>
            <a:r>
              <a:rPr lang="en-US" sz="2000" spc="-100" dirty="0">
                <a:solidFill>
                  <a:schemeClr val="tx1"/>
                </a:solidFill>
                <a:latin typeface="+mj-lt"/>
              </a:rPr>
              <a:t>~50% of students in semester 1 (S1)</a:t>
            </a:r>
          </a:p>
          <a:p>
            <a:pPr marL="800100" lvl="1" indent="-342900">
              <a:lnSpc>
                <a:spcPct val="90000"/>
              </a:lnSpc>
              <a:buFont typeface="Arial" panose="020B0604020202020204" pitchFamily="34" charset="0"/>
              <a:buChar char="•"/>
            </a:pPr>
            <a:r>
              <a:rPr lang="en-US" sz="2000" spc="-100" dirty="0">
                <a:solidFill>
                  <a:schemeClr val="tx1"/>
                </a:solidFill>
                <a:latin typeface="+mj-lt"/>
              </a:rPr>
              <a:t>Adjust the number of students registered in winter and spring semesters to reflect changes to available capacity</a:t>
            </a:r>
          </a:p>
          <a:p>
            <a:pPr marL="1257300" lvl="2" indent="-342900">
              <a:lnSpc>
                <a:spcPct val="90000"/>
              </a:lnSpc>
              <a:buFont typeface="Arial" panose="020B0604020202020204" pitchFamily="34" charset="0"/>
              <a:buChar char="•"/>
            </a:pPr>
            <a:r>
              <a:rPr lang="en-US" spc="-100" dirty="0">
                <a:solidFill>
                  <a:schemeClr val="tx1"/>
                </a:solidFill>
                <a:latin typeface="+mj-lt"/>
              </a:rPr>
              <a:t>Likely scenario:  75% of undergraduates registered in Semester 2 (S2) and in semester 3 (S3)</a:t>
            </a:r>
          </a:p>
          <a:p>
            <a:pPr marL="1714500" lvl="3" indent="-342900">
              <a:lnSpc>
                <a:spcPct val="90000"/>
              </a:lnSpc>
              <a:buFont typeface="Arial" panose="020B0604020202020204" pitchFamily="34" charset="0"/>
              <a:buChar char="•"/>
            </a:pPr>
            <a:r>
              <a:rPr lang="en-US" sz="1600" spc="-100" dirty="0">
                <a:solidFill>
                  <a:schemeClr val="tx1"/>
                </a:solidFill>
                <a:latin typeface="+mj-lt"/>
              </a:rPr>
              <a:t>New residence halls on-line by end of December 2020</a:t>
            </a:r>
          </a:p>
          <a:p>
            <a:pPr marL="1714500" lvl="3" indent="-342900">
              <a:lnSpc>
                <a:spcPct val="90000"/>
              </a:lnSpc>
              <a:buFont typeface="Arial" panose="020B0604020202020204" pitchFamily="34" charset="0"/>
              <a:buChar char="•"/>
            </a:pPr>
            <a:r>
              <a:rPr lang="en-US" sz="1600" spc="-100" dirty="0">
                <a:solidFill>
                  <a:schemeClr val="tx1"/>
                </a:solidFill>
                <a:latin typeface="+mj-lt"/>
              </a:rPr>
              <a:t>Relaxed social-distancing protocols for students with known immunity</a:t>
            </a:r>
          </a:p>
          <a:p>
            <a:pPr marL="1257300" lvl="2" indent="-342900">
              <a:lnSpc>
                <a:spcPct val="90000"/>
              </a:lnSpc>
              <a:buFont typeface="Arial" panose="020B0604020202020204" pitchFamily="34" charset="0"/>
              <a:buChar char="•"/>
            </a:pPr>
            <a:r>
              <a:rPr lang="en-US" spc="-100" dirty="0">
                <a:solidFill>
                  <a:schemeClr val="tx1"/>
                </a:solidFill>
                <a:latin typeface="+mj-lt"/>
              </a:rPr>
              <a:t>Optimistic scenario:  100% of undergraduates registered in Semester 2 (S2) and 50% in Semester 3 (S3)</a:t>
            </a:r>
          </a:p>
          <a:p>
            <a:pPr marL="1714500" lvl="3" indent="-342900">
              <a:lnSpc>
                <a:spcPct val="90000"/>
              </a:lnSpc>
              <a:buFont typeface="Arial" panose="020B0604020202020204" pitchFamily="34" charset="0"/>
              <a:buChar char="•"/>
            </a:pPr>
            <a:r>
              <a:rPr lang="en-US" sz="1600" spc="-100" dirty="0">
                <a:solidFill>
                  <a:schemeClr val="tx1"/>
                </a:solidFill>
                <a:latin typeface="+mj-lt"/>
              </a:rPr>
              <a:t>Availability of treatments (therapeutics, vaccines)</a:t>
            </a:r>
          </a:p>
        </p:txBody>
      </p:sp>
      <p:sp>
        <p:nvSpPr>
          <p:cNvPr id="50" name="Title 2">
            <a:extLst>
              <a:ext uri="{FF2B5EF4-FFF2-40B4-BE49-F238E27FC236}">
                <a16:creationId xmlns:a16="http://schemas.microsoft.com/office/drawing/2014/main" id="{9EB6691B-BCF2-A747-8412-251359451DB3}"/>
              </a:ext>
            </a:extLst>
          </p:cNvPr>
          <p:cNvSpPr txBox="1">
            <a:spLocks/>
          </p:cNvSpPr>
          <p:nvPr/>
        </p:nvSpPr>
        <p:spPr>
          <a:xfrm>
            <a:off x="477529" y="902388"/>
            <a:ext cx="4784419" cy="409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2020 Fall Residential Capacity</a:t>
            </a:r>
            <a:endParaRPr lang="en-US" dirty="0"/>
          </a:p>
        </p:txBody>
      </p:sp>
      <p:sp>
        <p:nvSpPr>
          <p:cNvPr id="86" name="TextBox 85">
            <a:extLst>
              <a:ext uri="{FF2B5EF4-FFF2-40B4-BE49-F238E27FC236}">
                <a16:creationId xmlns:a16="http://schemas.microsoft.com/office/drawing/2014/main" id="{EC7598FE-850A-CF44-8B2B-B14906F8AD29}"/>
              </a:ext>
            </a:extLst>
          </p:cNvPr>
          <p:cNvSpPr txBox="1"/>
          <p:nvPr/>
        </p:nvSpPr>
        <p:spPr>
          <a:xfrm>
            <a:off x="2873360" y="5209833"/>
            <a:ext cx="2282125" cy="584775"/>
          </a:xfrm>
          <a:prstGeom prst="rect">
            <a:avLst/>
          </a:prstGeom>
          <a:noFill/>
        </p:spPr>
        <p:txBody>
          <a:bodyPr wrap="square" rtlCol="0">
            <a:spAutoFit/>
          </a:bodyPr>
          <a:lstStyle/>
          <a:p>
            <a:pPr algn="ctr"/>
            <a:r>
              <a:rPr lang="en-US" sz="1600" b="1" spc="-50" dirty="0">
                <a:solidFill>
                  <a:srgbClr val="0070C0"/>
                </a:solidFill>
              </a:rPr>
              <a:t>~2250: </a:t>
            </a:r>
            <a:r>
              <a:rPr lang="en-US" sz="1600" spc="-50" dirty="0">
                <a:solidFill>
                  <a:srgbClr val="0070C0"/>
                </a:solidFill>
              </a:rPr>
              <a:t>number of  registered UGs semester 1</a:t>
            </a:r>
          </a:p>
        </p:txBody>
      </p:sp>
      <p:grpSp>
        <p:nvGrpSpPr>
          <p:cNvPr id="87" name="Group 86">
            <a:extLst>
              <a:ext uri="{FF2B5EF4-FFF2-40B4-BE49-F238E27FC236}">
                <a16:creationId xmlns:a16="http://schemas.microsoft.com/office/drawing/2014/main" id="{290880C4-5701-EB46-96CB-86DA32C9775F}"/>
              </a:ext>
            </a:extLst>
          </p:cNvPr>
          <p:cNvGrpSpPr/>
          <p:nvPr/>
        </p:nvGrpSpPr>
        <p:grpSpPr>
          <a:xfrm>
            <a:off x="872065" y="2201322"/>
            <a:ext cx="3794760" cy="3813163"/>
            <a:chOff x="609600" y="1795463"/>
            <a:chExt cx="7918966" cy="4800600"/>
          </a:xfrm>
        </p:grpSpPr>
        <p:cxnSp>
          <p:nvCxnSpPr>
            <p:cNvPr id="88" name="Straight Arrow Connector 87">
              <a:extLst>
                <a:ext uri="{FF2B5EF4-FFF2-40B4-BE49-F238E27FC236}">
                  <a16:creationId xmlns:a16="http://schemas.microsoft.com/office/drawing/2014/main" id="{BDCC995D-17AF-F544-BB85-972009E99DDA}"/>
                </a:ext>
              </a:extLst>
            </p:cNvPr>
            <p:cNvCxnSpPr>
              <a:cxnSpLocks/>
            </p:cNvCxnSpPr>
            <p:nvPr/>
          </p:nvCxnSpPr>
          <p:spPr>
            <a:xfrm flipV="1">
              <a:off x="609600" y="6571678"/>
              <a:ext cx="7918966" cy="24385"/>
            </a:xfrm>
            <a:prstGeom prst="straightConnector1">
              <a:avLst/>
            </a:prstGeom>
            <a:ln w="34925">
              <a:solidFill>
                <a:schemeClr val="tx1">
                  <a:lumMod val="50000"/>
                  <a:lumOff val="50000"/>
                </a:schemeClr>
              </a:solidFill>
              <a:headEnd type="oval"/>
              <a:tailEnd type="arrow"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5B2233F-2BE8-464D-BEAF-02D4A86AB63A}"/>
                </a:ext>
              </a:extLst>
            </p:cNvPr>
            <p:cNvCxnSpPr>
              <a:cxnSpLocks/>
            </p:cNvCxnSpPr>
            <p:nvPr/>
          </p:nvCxnSpPr>
          <p:spPr>
            <a:xfrm flipV="1">
              <a:off x="609600" y="1795463"/>
              <a:ext cx="0" cy="4800600"/>
            </a:xfrm>
            <a:prstGeom prst="straightConnector1">
              <a:avLst/>
            </a:prstGeom>
            <a:ln w="34925">
              <a:solidFill>
                <a:schemeClr val="tx1">
                  <a:lumMod val="50000"/>
                  <a:lumOff val="50000"/>
                </a:schemeClr>
              </a:solidFill>
              <a:headEnd type="oval"/>
              <a:tailEnd type="arrow" w="lg" len="lg"/>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id="{145155AC-919C-6744-A04D-3B46EB8A03C8}"/>
              </a:ext>
            </a:extLst>
          </p:cNvPr>
          <p:cNvSpPr/>
          <p:nvPr/>
        </p:nvSpPr>
        <p:spPr>
          <a:xfrm>
            <a:off x="2095556" y="4399880"/>
            <a:ext cx="777983" cy="1597769"/>
          </a:xfrm>
          <a:prstGeom prst="rect">
            <a:avLst/>
          </a:prstGeom>
          <a:solidFill>
            <a:schemeClr val="accent1">
              <a:lumMod val="75000"/>
            </a:schemeClr>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5000"/>
              </a:lnSpc>
            </a:pPr>
            <a:endParaRPr lang="en-US" sz="2400" b="1" dirty="0">
              <a:solidFill>
                <a:schemeClr val="bg1"/>
              </a:solidFill>
              <a:latin typeface="+mj-lt"/>
            </a:endParaRPr>
          </a:p>
        </p:txBody>
      </p:sp>
      <p:cxnSp>
        <p:nvCxnSpPr>
          <p:cNvPr id="92" name="Straight Connector 91">
            <a:extLst>
              <a:ext uri="{FF2B5EF4-FFF2-40B4-BE49-F238E27FC236}">
                <a16:creationId xmlns:a16="http://schemas.microsoft.com/office/drawing/2014/main" id="{BDC7F007-8443-EC4D-B038-429D35D03B54}"/>
              </a:ext>
            </a:extLst>
          </p:cNvPr>
          <p:cNvCxnSpPr>
            <a:cxnSpLocks/>
          </p:cNvCxnSpPr>
          <p:nvPr/>
        </p:nvCxnSpPr>
        <p:spPr>
          <a:xfrm>
            <a:off x="906775" y="4372940"/>
            <a:ext cx="3794760" cy="0"/>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C6F34A2F-E7EA-7A4D-A8AC-7B964BEF71CA}"/>
              </a:ext>
            </a:extLst>
          </p:cNvPr>
          <p:cNvSpPr txBox="1"/>
          <p:nvPr/>
        </p:nvSpPr>
        <p:spPr>
          <a:xfrm>
            <a:off x="2724776" y="4530105"/>
            <a:ext cx="2282126" cy="584775"/>
          </a:xfrm>
          <a:prstGeom prst="rect">
            <a:avLst/>
          </a:prstGeom>
          <a:noFill/>
        </p:spPr>
        <p:txBody>
          <a:bodyPr wrap="square" rtlCol="0">
            <a:spAutoFit/>
          </a:bodyPr>
          <a:lstStyle/>
          <a:p>
            <a:pPr algn="ctr"/>
            <a:r>
              <a:rPr lang="en-US" sz="1600" b="1" spc="-50" dirty="0">
                <a:solidFill>
                  <a:schemeClr val="accent2">
                    <a:lumMod val="50000"/>
                  </a:schemeClr>
                </a:solidFill>
              </a:rPr>
              <a:t>~2300:</a:t>
            </a:r>
            <a:r>
              <a:rPr lang="en-US" sz="1600" spc="-50" dirty="0">
                <a:solidFill>
                  <a:schemeClr val="accent2">
                    <a:lumMod val="50000"/>
                  </a:schemeClr>
                </a:solidFill>
              </a:rPr>
              <a:t> MIT housing capacity start of fall 2020</a:t>
            </a:r>
          </a:p>
        </p:txBody>
      </p:sp>
      <p:sp>
        <p:nvSpPr>
          <p:cNvPr id="96" name="TextBox 95">
            <a:extLst>
              <a:ext uri="{FF2B5EF4-FFF2-40B4-BE49-F238E27FC236}">
                <a16:creationId xmlns:a16="http://schemas.microsoft.com/office/drawing/2014/main" id="{4D2D3542-30B9-F54E-AEFC-C30188E8F1E9}"/>
              </a:ext>
            </a:extLst>
          </p:cNvPr>
          <p:cNvSpPr txBox="1"/>
          <p:nvPr/>
        </p:nvSpPr>
        <p:spPr>
          <a:xfrm>
            <a:off x="2660778" y="3728001"/>
            <a:ext cx="2835342" cy="584775"/>
          </a:xfrm>
          <a:prstGeom prst="rect">
            <a:avLst/>
          </a:prstGeom>
          <a:noFill/>
        </p:spPr>
        <p:txBody>
          <a:bodyPr wrap="square" rtlCol="0">
            <a:spAutoFit/>
          </a:bodyPr>
          <a:lstStyle/>
          <a:p>
            <a:pPr algn="ctr"/>
            <a:r>
              <a:rPr lang="en-US" sz="1600" b="1" spc="-50" dirty="0">
                <a:solidFill>
                  <a:schemeClr val="accent2">
                    <a:lumMod val="50000"/>
                  </a:schemeClr>
                </a:solidFill>
              </a:rPr>
              <a:t>~3000 ( to 4100):</a:t>
            </a:r>
            <a:r>
              <a:rPr lang="en-US" sz="1600" spc="-50" dirty="0">
                <a:solidFill>
                  <a:schemeClr val="accent2">
                    <a:lumMod val="50000"/>
                  </a:schemeClr>
                </a:solidFill>
              </a:rPr>
              <a:t> MIT housing </a:t>
            </a:r>
          </a:p>
          <a:p>
            <a:pPr algn="ctr"/>
            <a:r>
              <a:rPr lang="en-US" sz="1600" spc="-50" dirty="0">
                <a:solidFill>
                  <a:schemeClr val="accent2">
                    <a:lumMod val="50000"/>
                  </a:schemeClr>
                </a:solidFill>
              </a:rPr>
              <a:t>capacity end of December 2020</a:t>
            </a:r>
          </a:p>
        </p:txBody>
      </p:sp>
      <p:sp>
        <p:nvSpPr>
          <p:cNvPr id="97" name="Rectangle 96">
            <a:extLst>
              <a:ext uri="{FF2B5EF4-FFF2-40B4-BE49-F238E27FC236}">
                <a16:creationId xmlns:a16="http://schemas.microsoft.com/office/drawing/2014/main" id="{DA6C2089-B9C9-8F41-BCF5-94CBCE09635C}"/>
              </a:ext>
            </a:extLst>
          </p:cNvPr>
          <p:cNvSpPr/>
          <p:nvPr/>
        </p:nvSpPr>
        <p:spPr>
          <a:xfrm>
            <a:off x="245059" y="4195620"/>
            <a:ext cx="652743" cy="369332"/>
          </a:xfrm>
          <a:prstGeom prst="rect">
            <a:avLst/>
          </a:prstGeom>
        </p:spPr>
        <p:txBody>
          <a:bodyPr wrap="none">
            <a:spAutoFit/>
          </a:bodyPr>
          <a:lstStyle/>
          <a:p>
            <a:pPr algn="r"/>
            <a:r>
              <a:rPr lang="en-US" dirty="0"/>
              <a:t>2300</a:t>
            </a:r>
          </a:p>
        </p:txBody>
      </p:sp>
      <p:sp>
        <p:nvSpPr>
          <p:cNvPr id="98" name="Rectangle 97">
            <a:extLst>
              <a:ext uri="{FF2B5EF4-FFF2-40B4-BE49-F238E27FC236}">
                <a16:creationId xmlns:a16="http://schemas.microsoft.com/office/drawing/2014/main" id="{374770BD-BE6D-0B47-94A1-067C23AEB31E}"/>
              </a:ext>
            </a:extLst>
          </p:cNvPr>
          <p:cNvSpPr/>
          <p:nvPr/>
        </p:nvSpPr>
        <p:spPr>
          <a:xfrm>
            <a:off x="195114" y="2780212"/>
            <a:ext cx="652743" cy="369332"/>
          </a:xfrm>
          <a:prstGeom prst="rect">
            <a:avLst/>
          </a:prstGeom>
        </p:spPr>
        <p:txBody>
          <a:bodyPr wrap="none">
            <a:spAutoFit/>
          </a:bodyPr>
          <a:lstStyle/>
          <a:p>
            <a:pPr algn="r"/>
            <a:r>
              <a:rPr lang="en-US" dirty="0"/>
              <a:t>4100</a:t>
            </a:r>
          </a:p>
        </p:txBody>
      </p:sp>
      <p:sp>
        <p:nvSpPr>
          <p:cNvPr id="99" name="Rectangle 98">
            <a:extLst>
              <a:ext uri="{FF2B5EF4-FFF2-40B4-BE49-F238E27FC236}">
                <a16:creationId xmlns:a16="http://schemas.microsoft.com/office/drawing/2014/main" id="{140E91B1-7875-5A40-BAD0-A2BC4A85B2BB}"/>
              </a:ext>
            </a:extLst>
          </p:cNvPr>
          <p:cNvSpPr/>
          <p:nvPr/>
        </p:nvSpPr>
        <p:spPr>
          <a:xfrm>
            <a:off x="245059" y="3502089"/>
            <a:ext cx="652743" cy="369332"/>
          </a:xfrm>
          <a:prstGeom prst="rect">
            <a:avLst/>
          </a:prstGeom>
        </p:spPr>
        <p:txBody>
          <a:bodyPr wrap="none">
            <a:spAutoFit/>
          </a:bodyPr>
          <a:lstStyle/>
          <a:p>
            <a:pPr algn="r"/>
            <a:r>
              <a:rPr lang="en-US" dirty="0"/>
              <a:t>3000</a:t>
            </a:r>
          </a:p>
        </p:txBody>
      </p:sp>
      <p:sp>
        <p:nvSpPr>
          <p:cNvPr id="100" name="Rectangle 99">
            <a:extLst>
              <a:ext uri="{FF2B5EF4-FFF2-40B4-BE49-F238E27FC236}">
                <a16:creationId xmlns:a16="http://schemas.microsoft.com/office/drawing/2014/main" id="{ECCFA69C-5F56-3A4E-AAB5-AA57A190604B}"/>
              </a:ext>
            </a:extLst>
          </p:cNvPr>
          <p:cNvSpPr/>
          <p:nvPr/>
        </p:nvSpPr>
        <p:spPr>
          <a:xfrm rot="16200000">
            <a:off x="-272622" y="4901491"/>
            <a:ext cx="1424510" cy="646331"/>
          </a:xfrm>
          <a:prstGeom prst="rect">
            <a:avLst/>
          </a:prstGeom>
        </p:spPr>
        <p:txBody>
          <a:bodyPr wrap="square">
            <a:spAutoFit/>
          </a:bodyPr>
          <a:lstStyle/>
          <a:p>
            <a:pPr algn="ctr"/>
            <a:r>
              <a:rPr lang="en-US" dirty="0"/>
              <a:t>Beds</a:t>
            </a:r>
          </a:p>
          <a:p>
            <a:pPr algn="ctr"/>
            <a:r>
              <a:rPr lang="en-US" dirty="0"/>
              <a:t>Available</a:t>
            </a:r>
          </a:p>
        </p:txBody>
      </p:sp>
      <p:cxnSp>
        <p:nvCxnSpPr>
          <p:cNvPr id="101" name="Straight Connector 100">
            <a:extLst>
              <a:ext uri="{FF2B5EF4-FFF2-40B4-BE49-F238E27FC236}">
                <a16:creationId xmlns:a16="http://schemas.microsoft.com/office/drawing/2014/main" id="{77A9F9C9-31A4-F744-ABAE-F4720DB91675}"/>
              </a:ext>
            </a:extLst>
          </p:cNvPr>
          <p:cNvCxnSpPr>
            <a:cxnSpLocks/>
          </p:cNvCxnSpPr>
          <p:nvPr/>
        </p:nvCxnSpPr>
        <p:spPr>
          <a:xfrm>
            <a:off x="869990" y="3684519"/>
            <a:ext cx="3794760" cy="0"/>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865ABEBE-CE9B-7644-B899-5DCEC09D29A2}"/>
              </a:ext>
            </a:extLst>
          </p:cNvPr>
          <p:cNvSpPr/>
          <p:nvPr/>
        </p:nvSpPr>
        <p:spPr>
          <a:xfrm>
            <a:off x="2096710" y="3704289"/>
            <a:ext cx="777983" cy="671184"/>
          </a:xfrm>
          <a:prstGeom prst="rect">
            <a:avLst/>
          </a:prstGeom>
          <a:pattFill prst="wdDnDiag">
            <a:fgClr>
              <a:schemeClr val="accent1">
                <a:lumMod val="75000"/>
              </a:schemeClr>
            </a:fgClr>
            <a:bgClr>
              <a:schemeClr val="bg1"/>
            </a:bgClr>
          </a:patt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5000"/>
              </a:lnSpc>
            </a:pPr>
            <a:endParaRPr lang="en-US" sz="2400" b="1" dirty="0">
              <a:solidFill>
                <a:schemeClr val="bg1"/>
              </a:solidFill>
              <a:latin typeface="+mj-lt"/>
            </a:endParaRPr>
          </a:p>
        </p:txBody>
      </p:sp>
      <p:sp>
        <p:nvSpPr>
          <p:cNvPr id="108" name="TextBox 107">
            <a:extLst>
              <a:ext uri="{FF2B5EF4-FFF2-40B4-BE49-F238E27FC236}">
                <a16:creationId xmlns:a16="http://schemas.microsoft.com/office/drawing/2014/main" id="{3D335A05-9757-7A46-872D-1D5380F44F86}"/>
              </a:ext>
            </a:extLst>
          </p:cNvPr>
          <p:cNvSpPr txBox="1"/>
          <p:nvPr/>
        </p:nvSpPr>
        <p:spPr>
          <a:xfrm>
            <a:off x="774354" y="3793665"/>
            <a:ext cx="1337948" cy="1323439"/>
          </a:xfrm>
          <a:prstGeom prst="rect">
            <a:avLst/>
          </a:prstGeom>
          <a:noFill/>
        </p:spPr>
        <p:txBody>
          <a:bodyPr wrap="square" rtlCol="0">
            <a:spAutoFit/>
          </a:bodyPr>
          <a:lstStyle/>
          <a:p>
            <a:pPr algn="ctr"/>
            <a:r>
              <a:rPr lang="en-US" sz="1600" b="1" spc="-50" dirty="0">
                <a:solidFill>
                  <a:srgbClr val="0070C0"/>
                </a:solidFill>
              </a:rPr>
              <a:t>~2250 </a:t>
            </a:r>
          </a:p>
          <a:p>
            <a:pPr algn="ctr"/>
            <a:r>
              <a:rPr lang="en-US" sz="1600" b="1" spc="-50" dirty="0">
                <a:solidFill>
                  <a:srgbClr val="0070C0"/>
                </a:solidFill>
              </a:rPr>
              <a:t>(to 4500): </a:t>
            </a:r>
            <a:r>
              <a:rPr lang="en-US" sz="1600" spc="-50" dirty="0">
                <a:solidFill>
                  <a:srgbClr val="0070C0"/>
                </a:solidFill>
              </a:rPr>
              <a:t>number of  registered UGs semesters 2, 3</a:t>
            </a:r>
          </a:p>
        </p:txBody>
      </p:sp>
      <p:cxnSp>
        <p:nvCxnSpPr>
          <p:cNvPr id="111" name="Straight Connector 110">
            <a:extLst>
              <a:ext uri="{FF2B5EF4-FFF2-40B4-BE49-F238E27FC236}">
                <a16:creationId xmlns:a16="http://schemas.microsoft.com/office/drawing/2014/main" id="{5F21AFE1-AA0B-A24D-A9AE-9DF9371F0245}"/>
              </a:ext>
            </a:extLst>
          </p:cNvPr>
          <p:cNvCxnSpPr>
            <a:cxnSpLocks/>
          </p:cNvCxnSpPr>
          <p:nvPr/>
        </p:nvCxnSpPr>
        <p:spPr>
          <a:xfrm>
            <a:off x="891569" y="3002877"/>
            <a:ext cx="3794760" cy="0"/>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1EAA19-8EAB-2F47-AA55-B84849D5AC94}"/>
              </a:ext>
            </a:extLst>
          </p:cNvPr>
          <p:cNvSpPr txBox="1"/>
          <p:nvPr/>
        </p:nvSpPr>
        <p:spPr>
          <a:xfrm>
            <a:off x="655297" y="2633716"/>
            <a:ext cx="4252049" cy="338554"/>
          </a:xfrm>
          <a:prstGeom prst="rect">
            <a:avLst/>
          </a:prstGeom>
          <a:noFill/>
        </p:spPr>
        <p:txBody>
          <a:bodyPr wrap="square" rtlCol="0">
            <a:spAutoFit/>
          </a:bodyPr>
          <a:lstStyle/>
          <a:p>
            <a:pPr algn="ctr"/>
            <a:r>
              <a:rPr lang="en-US" sz="1600" b="1" spc="-50" dirty="0">
                <a:solidFill>
                  <a:srgbClr val="0070C0"/>
                </a:solidFill>
              </a:rPr>
              <a:t>4100: </a:t>
            </a:r>
            <a:r>
              <a:rPr lang="en-US" sz="1600" spc="-50" dirty="0">
                <a:solidFill>
                  <a:srgbClr val="0070C0"/>
                </a:solidFill>
              </a:rPr>
              <a:t>typical MIT-affiliated  housing capacity</a:t>
            </a:r>
          </a:p>
        </p:txBody>
      </p:sp>
    </p:spTree>
    <p:extLst>
      <p:ext uri="{BB962C8B-B14F-4D97-AF65-F5344CB8AC3E}">
        <p14:creationId xmlns:p14="http://schemas.microsoft.com/office/powerpoint/2010/main" val="422666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86" grpId="0"/>
      <p:bldP spid="90" grpId="0" animBg="1"/>
      <p:bldP spid="96" grpId="0"/>
      <p:bldP spid="102" grpId="0" animBg="1"/>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213E-288E-E34E-8F8A-58BDEC1B7D70}"/>
              </a:ext>
            </a:extLst>
          </p:cNvPr>
          <p:cNvSpPr>
            <a:spLocks noGrp="1"/>
          </p:cNvSpPr>
          <p:nvPr>
            <p:ph type="title"/>
          </p:nvPr>
        </p:nvSpPr>
        <p:spPr>
          <a:xfrm>
            <a:off x="171457" y="83836"/>
            <a:ext cx="12192000" cy="686342"/>
          </a:xfrm>
        </p:spPr>
        <p:txBody>
          <a:bodyPr>
            <a:noAutofit/>
          </a:bodyPr>
          <a:lstStyle/>
          <a:p>
            <a:r>
              <a:rPr lang="en-US" sz="3600" dirty="0"/>
              <a:t>The 3-Semester Model:  Optimizing the Educational and Residential Experience</a:t>
            </a:r>
          </a:p>
        </p:txBody>
      </p:sp>
      <p:sp>
        <p:nvSpPr>
          <p:cNvPr id="27" name="Rectangle 26">
            <a:extLst>
              <a:ext uri="{FF2B5EF4-FFF2-40B4-BE49-F238E27FC236}">
                <a16:creationId xmlns:a16="http://schemas.microsoft.com/office/drawing/2014/main" id="{EA8C1AF5-EFCA-9A4F-B7CA-01DA90167C5A}"/>
              </a:ext>
            </a:extLst>
          </p:cNvPr>
          <p:cNvSpPr/>
          <p:nvPr/>
        </p:nvSpPr>
        <p:spPr>
          <a:xfrm>
            <a:off x="171457" y="1547781"/>
            <a:ext cx="5385202" cy="2000548"/>
          </a:xfrm>
          <a:prstGeom prst="rect">
            <a:avLst/>
          </a:prstGeom>
          <a:ln>
            <a:solidFill>
              <a:schemeClr val="bg1">
                <a:lumMod val="65000"/>
              </a:schemeClr>
            </a:solidFill>
          </a:ln>
        </p:spPr>
        <p:txBody>
          <a:bodyPr wrap="square">
            <a:spAutoFit/>
          </a:bodyPr>
          <a:lstStyle/>
          <a:p>
            <a:r>
              <a:rPr lang="en-US" sz="2400" b="1" u="sng" dirty="0">
                <a:latin typeface="+mj-lt"/>
              </a:rPr>
              <a:t>3-Semester Model</a:t>
            </a:r>
            <a:r>
              <a:rPr lang="en-US" sz="2400" dirty="0">
                <a:latin typeface="+mj-lt"/>
              </a:rPr>
              <a:t>:  </a:t>
            </a:r>
          </a:p>
          <a:p>
            <a:pPr marL="285750" indent="-285750">
              <a:buFont typeface="Arial" panose="020B0604020202020204" pitchFamily="34" charset="0"/>
              <a:buChar char="•"/>
            </a:pPr>
            <a:r>
              <a:rPr lang="en-US" sz="2000" b="1" dirty="0">
                <a:latin typeface="+mj-lt"/>
              </a:rPr>
              <a:t>Decide </a:t>
            </a:r>
            <a:r>
              <a:rPr lang="en-US" sz="2000" dirty="0">
                <a:latin typeface="+mj-lt"/>
              </a:rPr>
              <a:t>for each </a:t>
            </a:r>
            <a:r>
              <a:rPr lang="en-US" sz="2000" b="1" dirty="0">
                <a:latin typeface="+mj-lt"/>
              </a:rPr>
              <a:t>subject </a:t>
            </a:r>
            <a:r>
              <a:rPr lang="en-US" sz="2000" dirty="0">
                <a:latin typeface="+mj-lt"/>
              </a:rPr>
              <a:t>offering, </a:t>
            </a:r>
            <a:r>
              <a:rPr lang="en-US" sz="2000" b="1" dirty="0">
                <a:latin typeface="+mj-lt"/>
              </a:rPr>
              <a:t>which one semester </a:t>
            </a:r>
            <a:r>
              <a:rPr lang="en-US" sz="2000" dirty="0">
                <a:latin typeface="+mj-lt"/>
              </a:rPr>
              <a:t>it will be </a:t>
            </a:r>
            <a:r>
              <a:rPr lang="en-US" sz="2000" b="1" dirty="0">
                <a:latin typeface="+mj-lt"/>
              </a:rPr>
              <a:t>offered</a:t>
            </a:r>
          </a:p>
          <a:p>
            <a:pPr marL="285750" indent="-285750">
              <a:buFont typeface="Arial" panose="020B0604020202020204" pitchFamily="34" charset="0"/>
              <a:buChar char="•"/>
            </a:pPr>
            <a:r>
              <a:rPr lang="en-US" sz="2000" b="1" dirty="0">
                <a:latin typeface="+mj-lt"/>
              </a:rPr>
              <a:t>Decide </a:t>
            </a:r>
            <a:r>
              <a:rPr lang="en-US" sz="2000" dirty="0">
                <a:latin typeface="+mj-lt"/>
              </a:rPr>
              <a:t>for each student,  which </a:t>
            </a:r>
            <a:r>
              <a:rPr lang="en-US" sz="2000" b="1" dirty="0">
                <a:latin typeface="+mj-lt"/>
              </a:rPr>
              <a:t>two semesters </a:t>
            </a:r>
            <a:r>
              <a:rPr lang="en-US" sz="2000" dirty="0">
                <a:latin typeface="+mj-lt"/>
              </a:rPr>
              <a:t>the student is </a:t>
            </a:r>
            <a:r>
              <a:rPr lang="en-US" sz="2000" b="1" dirty="0">
                <a:latin typeface="+mj-lt"/>
              </a:rPr>
              <a:t>on-campus </a:t>
            </a:r>
            <a:r>
              <a:rPr lang="en-US" sz="2000" dirty="0">
                <a:latin typeface="+mj-lt"/>
              </a:rPr>
              <a:t>(and which one semester the student is remote) </a:t>
            </a:r>
          </a:p>
        </p:txBody>
      </p:sp>
      <p:sp>
        <p:nvSpPr>
          <p:cNvPr id="54" name="Rectangle 53">
            <a:extLst>
              <a:ext uri="{FF2B5EF4-FFF2-40B4-BE49-F238E27FC236}">
                <a16:creationId xmlns:a16="http://schemas.microsoft.com/office/drawing/2014/main" id="{421B959C-1DA8-0D4F-AAC0-B9AA1FFCF864}"/>
              </a:ext>
            </a:extLst>
          </p:cNvPr>
          <p:cNvSpPr/>
          <p:nvPr/>
        </p:nvSpPr>
        <p:spPr>
          <a:xfrm>
            <a:off x="9940110" y="2508680"/>
            <a:ext cx="2080433" cy="374262"/>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mj-lt"/>
              </a:rPr>
              <a:t>Semester 3 subjects + 75% of UGs on-campus </a:t>
            </a:r>
          </a:p>
        </p:txBody>
      </p:sp>
      <p:sp>
        <p:nvSpPr>
          <p:cNvPr id="55" name="Rectangle 54">
            <a:extLst>
              <a:ext uri="{FF2B5EF4-FFF2-40B4-BE49-F238E27FC236}">
                <a16:creationId xmlns:a16="http://schemas.microsoft.com/office/drawing/2014/main" id="{AA2EB332-4A76-F543-8F07-1B9A0FCB1167}"/>
              </a:ext>
            </a:extLst>
          </p:cNvPr>
          <p:cNvSpPr/>
          <p:nvPr/>
        </p:nvSpPr>
        <p:spPr>
          <a:xfrm>
            <a:off x="7844687" y="2508679"/>
            <a:ext cx="2080433" cy="374262"/>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mj-lt"/>
              </a:rPr>
              <a:t>Semester 2 subjects + 75% of UGs on-campus </a:t>
            </a:r>
          </a:p>
        </p:txBody>
      </p:sp>
      <p:sp>
        <p:nvSpPr>
          <p:cNvPr id="56" name="Rectangle 55">
            <a:extLst>
              <a:ext uri="{FF2B5EF4-FFF2-40B4-BE49-F238E27FC236}">
                <a16:creationId xmlns:a16="http://schemas.microsoft.com/office/drawing/2014/main" id="{9A6A688A-23A8-A74C-A22C-411FB820E8CC}"/>
              </a:ext>
            </a:extLst>
          </p:cNvPr>
          <p:cNvSpPr/>
          <p:nvPr/>
        </p:nvSpPr>
        <p:spPr>
          <a:xfrm>
            <a:off x="5771602" y="2508679"/>
            <a:ext cx="2080433" cy="369522"/>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mj-lt"/>
              </a:rPr>
              <a:t>Semester 1 subjects + 50% of UGs on-campus</a:t>
            </a:r>
          </a:p>
        </p:txBody>
      </p:sp>
      <p:sp>
        <p:nvSpPr>
          <p:cNvPr id="57" name="Rectangle 56">
            <a:extLst>
              <a:ext uri="{FF2B5EF4-FFF2-40B4-BE49-F238E27FC236}">
                <a16:creationId xmlns:a16="http://schemas.microsoft.com/office/drawing/2014/main" id="{E5FB569C-EF67-C64B-9D23-D2E2D2FDCEB0}"/>
              </a:ext>
            </a:extLst>
          </p:cNvPr>
          <p:cNvSpPr/>
          <p:nvPr/>
        </p:nvSpPr>
        <p:spPr>
          <a:xfrm>
            <a:off x="7879499" y="1723055"/>
            <a:ext cx="2080433" cy="437063"/>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mj-lt"/>
              </a:rPr>
              <a:t>Spring Semester subjects </a:t>
            </a:r>
          </a:p>
        </p:txBody>
      </p:sp>
      <p:sp>
        <p:nvSpPr>
          <p:cNvPr id="58" name="Rectangle 57">
            <a:extLst>
              <a:ext uri="{FF2B5EF4-FFF2-40B4-BE49-F238E27FC236}">
                <a16:creationId xmlns:a16="http://schemas.microsoft.com/office/drawing/2014/main" id="{949BDDFC-8FEE-2946-9C2F-9DA2284DED4B}"/>
              </a:ext>
            </a:extLst>
          </p:cNvPr>
          <p:cNvSpPr/>
          <p:nvPr/>
        </p:nvSpPr>
        <p:spPr>
          <a:xfrm>
            <a:off x="5799066" y="1724100"/>
            <a:ext cx="2080433" cy="437062"/>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 </a:t>
            </a:r>
            <a:r>
              <a:rPr lang="en-US" sz="1300" dirty="0">
                <a:latin typeface="+mj-lt"/>
              </a:rPr>
              <a:t>Fall Semester subjects </a:t>
            </a:r>
          </a:p>
        </p:txBody>
      </p:sp>
      <p:cxnSp>
        <p:nvCxnSpPr>
          <p:cNvPr id="59" name="Straight Arrow Connector 58">
            <a:extLst>
              <a:ext uri="{FF2B5EF4-FFF2-40B4-BE49-F238E27FC236}">
                <a16:creationId xmlns:a16="http://schemas.microsoft.com/office/drawing/2014/main" id="{EAABB02D-7A60-8949-AEF5-3129D52ECC2F}"/>
              </a:ext>
            </a:extLst>
          </p:cNvPr>
          <p:cNvCxnSpPr>
            <a:cxnSpLocks/>
          </p:cNvCxnSpPr>
          <p:nvPr/>
        </p:nvCxnSpPr>
        <p:spPr>
          <a:xfrm>
            <a:off x="6316291" y="2166751"/>
            <a:ext cx="313840" cy="280757"/>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7E256AA-50FC-2A44-9932-C2C84AD8263D}"/>
              </a:ext>
            </a:extLst>
          </p:cNvPr>
          <p:cNvCxnSpPr>
            <a:cxnSpLocks/>
          </p:cNvCxnSpPr>
          <p:nvPr/>
        </p:nvCxnSpPr>
        <p:spPr>
          <a:xfrm>
            <a:off x="7476887" y="2167290"/>
            <a:ext cx="766191" cy="287478"/>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44B3058-3293-EE45-8DAB-E70466769B8E}"/>
              </a:ext>
            </a:extLst>
          </p:cNvPr>
          <p:cNvCxnSpPr>
            <a:cxnSpLocks/>
          </p:cNvCxnSpPr>
          <p:nvPr/>
        </p:nvCxnSpPr>
        <p:spPr>
          <a:xfrm>
            <a:off x="8486238" y="2179702"/>
            <a:ext cx="224326" cy="281073"/>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E63F9CE-1488-EF40-8B89-AD54C51E1BCE}"/>
              </a:ext>
            </a:extLst>
          </p:cNvPr>
          <p:cNvCxnSpPr>
            <a:cxnSpLocks/>
          </p:cNvCxnSpPr>
          <p:nvPr/>
        </p:nvCxnSpPr>
        <p:spPr>
          <a:xfrm>
            <a:off x="9671040" y="2164712"/>
            <a:ext cx="1139475" cy="30939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F1CFF543-68CA-7942-AF85-D93BA49DCF4C}"/>
              </a:ext>
            </a:extLst>
          </p:cNvPr>
          <p:cNvCxnSpPr>
            <a:cxnSpLocks/>
          </p:cNvCxnSpPr>
          <p:nvPr/>
        </p:nvCxnSpPr>
        <p:spPr>
          <a:xfrm flipV="1">
            <a:off x="8148121" y="2922881"/>
            <a:ext cx="1061805" cy="37099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92B18D0-AACF-0E44-8E71-CA645EEB8A6B}"/>
              </a:ext>
            </a:extLst>
          </p:cNvPr>
          <p:cNvCxnSpPr>
            <a:cxnSpLocks/>
          </p:cNvCxnSpPr>
          <p:nvPr/>
        </p:nvCxnSpPr>
        <p:spPr>
          <a:xfrm flipH="1" flipV="1">
            <a:off x="8127721" y="3269180"/>
            <a:ext cx="1" cy="299440"/>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729096A7-29AA-0A4D-A631-7E0C86143377}"/>
              </a:ext>
            </a:extLst>
          </p:cNvPr>
          <p:cNvCxnSpPr>
            <a:cxnSpLocks/>
          </p:cNvCxnSpPr>
          <p:nvPr/>
        </p:nvCxnSpPr>
        <p:spPr>
          <a:xfrm flipH="1" flipV="1">
            <a:off x="7709946" y="2878201"/>
            <a:ext cx="402785" cy="396785"/>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17659FB-A070-4B44-93BF-7C16189E163F}"/>
              </a:ext>
            </a:extLst>
          </p:cNvPr>
          <p:cNvCxnSpPr>
            <a:cxnSpLocks/>
          </p:cNvCxnSpPr>
          <p:nvPr/>
        </p:nvCxnSpPr>
        <p:spPr>
          <a:xfrm flipV="1">
            <a:off x="8656050" y="2909202"/>
            <a:ext cx="1599022" cy="400681"/>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B2E351B-8FB1-F44C-AB87-A3E3127810BB}"/>
              </a:ext>
            </a:extLst>
          </p:cNvPr>
          <p:cNvCxnSpPr>
            <a:cxnSpLocks/>
          </p:cNvCxnSpPr>
          <p:nvPr/>
        </p:nvCxnSpPr>
        <p:spPr>
          <a:xfrm flipH="1" flipV="1">
            <a:off x="8635650" y="3285191"/>
            <a:ext cx="1" cy="299440"/>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4FF77BCE-6CBB-A040-A50E-6745FC508EAE}"/>
              </a:ext>
            </a:extLst>
          </p:cNvPr>
          <p:cNvCxnSpPr>
            <a:cxnSpLocks/>
          </p:cNvCxnSpPr>
          <p:nvPr/>
        </p:nvCxnSpPr>
        <p:spPr>
          <a:xfrm flipH="1" flipV="1">
            <a:off x="8217875" y="2894212"/>
            <a:ext cx="402785" cy="396785"/>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751FD176-D47F-2243-856B-4BCEA1D79870}"/>
              </a:ext>
            </a:extLst>
          </p:cNvPr>
          <p:cNvCxnSpPr>
            <a:cxnSpLocks/>
          </p:cNvCxnSpPr>
          <p:nvPr/>
        </p:nvCxnSpPr>
        <p:spPr>
          <a:xfrm flipV="1">
            <a:off x="9240718" y="2893191"/>
            <a:ext cx="1599022" cy="400681"/>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2A345711-9905-D042-814E-4DA4C5C89EB5}"/>
              </a:ext>
            </a:extLst>
          </p:cNvPr>
          <p:cNvCxnSpPr>
            <a:cxnSpLocks/>
          </p:cNvCxnSpPr>
          <p:nvPr/>
        </p:nvCxnSpPr>
        <p:spPr>
          <a:xfrm flipH="1" flipV="1">
            <a:off x="9220318" y="3269180"/>
            <a:ext cx="1" cy="299440"/>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36B9E3F-79E7-ED4F-88D3-5B5E40CE11F5}"/>
              </a:ext>
            </a:extLst>
          </p:cNvPr>
          <p:cNvCxnSpPr>
            <a:cxnSpLocks/>
          </p:cNvCxnSpPr>
          <p:nvPr/>
        </p:nvCxnSpPr>
        <p:spPr>
          <a:xfrm flipH="1" flipV="1">
            <a:off x="8802543" y="2878201"/>
            <a:ext cx="402785" cy="396785"/>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A7E57E89-8EED-9244-8082-E2C5F0CF3D4A}"/>
              </a:ext>
            </a:extLst>
          </p:cNvPr>
          <p:cNvSpPr/>
          <p:nvPr/>
        </p:nvSpPr>
        <p:spPr>
          <a:xfrm>
            <a:off x="7969308" y="3447743"/>
            <a:ext cx="2078990" cy="555805"/>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mj-lt"/>
              </a:rPr>
              <a:t>All registered undergraduate students:  Assign to 2 semesters on-campus</a:t>
            </a:r>
          </a:p>
        </p:txBody>
      </p:sp>
      <p:sp>
        <p:nvSpPr>
          <p:cNvPr id="35" name="Rectangle 34">
            <a:extLst>
              <a:ext uri="{FF2B5EF4-FFF2-40B4-BE49-F238E27FC236}">
                <a16:creationId xmlns:a16="http://schemas.microsoft.com/office/drawing/2014/main" id="{CECED48C-5896-DB45-87CC-B23A660B2B70}"/>
              </a:ext>
            </a:extLst>
          </p:cNvPr>
          <p:cNvSpPr/>
          <p:nvPr/>
        </p:nvSpPr>
        <p:spPr>
          <a:xfrm>
            <a:off x="119205" y="3788330"/>
            <a:ext cx="5551649" cy="2616101"/>
          </a:xfrm>
          <a:prstGeom prst="rect">
            <a:avLst/>
          </a:prstGeom>
          <a:ln>
            <a:solidFill>
              <a:schemeClr val="bg1">
                <a:lumMod val="65000"/>
              </a:schemeClr>
            </a:solidFill>
          </a:ln>
        </p:spPr>
        <p:txBody>
          <a:bodyPr wrap="square">
            <a:spAutoFit/>
          </a:bodyPr>
          <a:lstStyle/>
          <a:p>
            <a:r>
              <a:rPr lang="en-US" b="1" dirty="0">
                <a:latin typeface="+mj-lt"/>
              </a:rPr>
              <a:t>Some possible implementations :</a:t>
            </a:r>
          </a:p>
          <a:p>
            <a:pPr marL="342900" indent="-342900">
              <a:buFont typeface="+mj-lt"/>
              <a:buAutoNum type="arabicPeriod"/>
            </a:pPr>
            <a:r>
              <a:rPr lang="en-US" sz="1600" dirty="0">
                <a:latin typeface="+mj-lt"/>
              </a:rPr>
              <a:t>INDIVIDUALS:  </a:t>
            </a:r>
          </a:p>
          <a:p>
            <a:pPr marL="800100" lvl="1" indent="-342900">
              <a:buFont typeface="Arial" panose="020B0604020202020204" pitchFamily="34" charset="0"/>
              <a:buChar char="•"/>
            </a:pPr>
            <a:r>
              <a:rPr lang="en-US" sz="1400" dirty="0">
                <a:latin typeface="+mj-lt"/>
              </a:rPr>
              <a:t>Decide which subset of individual students is on-campus together (and which is remote)</a:t>
            </a:r>
          </a:p>
          <a:p>
            <a:pPr marL="342900" indent="-342900">
              <a:buFont typeface="+mj-lt"/>
              <a:buAutoNum type="arabicPeriod"/>
            </a:pPr>
            <a:r>
              <a:rPr lang="en-US" sz="1600" dirty="0">
                <a:latin typeface="+mj-lt"/>
              </a:rPr>
              <a:t>MAJOR-CLASS YEAR:  </a:t>
            </a:r>
          </a:p>
          <a:p>
            <a:pPr marL="800100" lvl="1" indent="-342900">
              <a:buFont typeface="Arial" panose="020B0604020202020204" pitchFamily="34" charset="0"/>
              <a:buChar char="•"/>
            </a:pPr>
            <a:r>
              <a:rPr lang="en-US" sz="1400" dirty="0">
                <a:latin typeface="+mj-lt"/>
              </a:rPr>
              <a:t>Decide which grouping of students by program-year (e.g., third-year 6-3 (primary) majors) is on-campus together (and which is remote).   All first-years are a program-year cohort.</a:t>
            </a:r>
          </a:p>
          <a:p>
            <a:pPr marL="342900" indent="-342900">
              <a:buFont typeface="+mj-lt"/>
              <a:buAutoNum type="arabicPeriod"/>
            </a:pPr>
            <a:r>
              <a:rPr lang="en-US" sz="1600" dirty="0">
                <a:latin typeface="+mj-lt"/>
              </a:rPr>
              <a:t>CLASS YEAR:  </a:t>
            </a:r>
          </a:p>
          <a:p>
            <a:pPr marL="800100" lvl="1" indent="-342900">
              <a:buFont typeface="Arial" panose="020B0604020202020204" pitchFamily="34" charset="0"/>
              <a:buChar char="•"/>
            </a:pPr>
            <a:r>
              <a:rPr lang="en-US" sz="1400" dirty="0">
                <a:latin typeface="+mj-lt"/>
              </a:rPr>
              <a:t>Decide which grouping of students by class year (1</a:t>
            </a:r>
            <a:r>
              <a:rPr lang="en-US" sz="1400" baseline="30000" dirty="0">
                <a:latin typeface="+mj-lt"/>
              </a:rPr>
              <a:t>st</a:t>
            </a:r>
            <a:r>
              <a:rPr lang="en-US" sz="1400" dirty="0">
                <a:latin typeface="+mj-lt"/>
              </a:rPr>
              <a:t>-, 2</a:t>
            </a:r>
            <a:r>
              <a:rPr lang="en-US" sz="1400" baseline="30000" dirty="0">
                <a:latin typeface="+mj-lt"/>
              </a:rPr>
              <a:t>nd</a:t>
            </a:r>
            <a:r>
              <a:rPr lang="en-US" sz="1400" dirty="0">
                <a:latin typeface="+mj-lt"/>
              </a:rPr>
              <a:t>-, 3</a:t>
            </a:r>
            <a:r>
              <a:rPr lang="en-US" sz="1400" baseline="30000" dirty="0">
                <a:latin typeface="+mj-lt"/>
              </a:rPr>
              <a:t>rd</a:t>
            </a:r>
            <a:r>
              <a:rPr lang="en-US" sz="1400" dirty="0">
                <a:latin typeface="+mj-lt"/>
              </a:rPr>
              <a:t>-, and 4</a:t>
            </a:r>
            <a:r>
              <a:rPr lang="en-US" sz="1400" baseline="30000" dirty="0">
                <a:latin typeface="+mj-lt"/>
              </a:rPr>
              <a:t>th</a:t>
            </a:r>
            <a:r>
              <a:rPr lang="en-US" sz="1400" dirty="0">
                <a:latin typeface="+mj-lt"/>
              </a:rPr>
              <a:t>-years), and which is remote.  </a:t>
            </a:r>
          </a:p>
        </p:txBody>
      </p:sp>
      <p:sp>
        <p:nvSpPr>
          <p:cNvPr id="36" name="Rectangle 35">
            <a:extLst>
              <a:ext uri="{FF2B5EF4-FFF2-40B4-BE49-F238E27FC236}">
                <a16:creationId xmlns:a16="http://schemas.microsoft.com/office/drawing/2014/main" id="{2442081D-1F57-5443-A6E0-0E2EB3E91A43}"/>
              </a:ext>
            </a:extLst>
          </p:cNvPr>
          <p:cNvSpPr/>
          <p:nvPr/>
        </p:nvSpPr>
        <p:spPr>
          <a:xfrm>
            <a:off x="5773045" y="3044209"/>
            <a:ext cx="2078990" cy="380541"/>
          </a:xfrm>
          <a:prstGeom prst="rect">
            <a:avLst/>
          </a:prstGeom>
          <a:pattFill prst="pct75">
            <a:fgClr>
              <a:srgbClr val="0070C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mj-lt"/>
              </a:rPr>
              <a:t>INDIVIDUALS</a:t>
            </a:r>
          </a:p>
        </p:txBody>
      </p:sp>
      <p:sp>
        <p:nvSpPr>
          <p:cNvPr id="40" name="Rectangle 39">
            <a:extLst>
              <a:ext uri="{FF2B5EF4-FFF2-40B4-BE49-F238E27FC236}">
                <a16:creationId xmlns:a16="http://schemas.microsoft.com/office/drawing/2014/main" id="{F732708C-ECB6-7A4F-A24A-46503E083BA1}"/>
              </a:ext>
            </a:extLst>
          </p:cNvPr>
          <p:cNvSpPr/>
          <p:nvPr/>
        </p:nvSpPr>
        <p:spPr>
          <a:xfrm>
            <a:off x="5765080" y="3915617"/>
            <a:ext cx="2078990" cy="380541"/>
          </a:xfrm>
          <a:prstGeom prst="rect">
            <a:avLst/>
          </a:prstGeom>
          <a:pattFill prst="pct90">
            <a:fgClr>
              <a:srgbClr val="0070C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mj-lt"/>
              </a:rPr>
              <a:t>CLASS YEAR</a:t>
            </a:r>
          </a:p>
          <a:p>
            <a:pPr algn="ctr"/>
            <a:r>
              <a:rPr lang="en-US" sz="1300" dirty="0">
                <a:solidFill>
                  <a:schemeClr val="bg1"/>
                </a:solidFill>
                <a:latin typeface="+mj-lt"/>
              </a:rPr>
              <a:t>(1</a:t>
            </a:r>
            <a:r>
              <a:rPr lang="en-US" sz="1300" baseline="30000" dirty="0">
                <a:solidFill>
                  <a:schemeClr val="bg1"/>
                </a:solidFill>
                <a:latin typeface="+mj-lt"/>
              </a:rPr>
              <a:t>st</a:t>
            </a:r>
            <a:r>
              <a:rPr lang="en-US" sz="1300" dirty="0">
                <a:solidFill>
                  <a:schemeClr val="bg1"/>
                </a:solidFill>
                <a:latin typeface="+mj-lt"/>
              </a:rPr>
              <a:t>, 2</a:t>
            </a:r>
            <a:r>
              <a:rPr lang="en-US" sz="1300" baseline="30000" dirty="0">
                <a:solidFill>
                  <a:schemeClr val="bg1"/>
                </a:solidFill>
                <a:latin typeface="+mj-lt"/>
              </a:rPr>
              <a:t>nd</a:t>
            </a:r>
            <a:r>
              <a:rPr lang="en-US" sz="1300" dirty="0">
                <a:solidFill>
                  <a:schemeClr val="bg1"/>
                </a:solidFill>
                <a:latin typeface="+mj-lt"/>
              </a:rPr>
              <a:t>, 3</a:t>
            </a:r>
            <a:r>
              <a:rPr lang="en-US" sz="1300" baseline="30000" dirty="0">
                <a:solidFill>
                  <a:schemeClr val="bg1"/>
                </a:solidFill>
                <a:latin typeface="+mj-lt"/>
              </a:rPr>
              <a:t>rd</a:t>
            </a:r>
            <a:r>
              <a:rPr lang="en-US" sz="1300" dirty="0">
                <a:solidFill>
                  <a:schemeClr val="bg1"/>
                </a:solidFill>
                <a:latin typeface="+mj-lt"/>
              </a:rPr>
              <a:t>, 4</a:t>
            </a:r>
            <a:r>
              <a:rPr lang="en-US" sz="1300" baseline="30000" dirty="0">
                <a:solidFill>
                  <a:schemeClr val="bg1"/>
                </a:solidFill>
                <a:latin typeface="+mj-lt"/>
              </a:rPr>
              <a:t>th</a:t>
            </a:r>
            <a:r>
              <a:rPr lang="en-US" sz="1300" dirty="0">
                <a:solidFill>
                  <a:schemeClr val="bg1"/>
                </a:solidFill>
                <a:latin typeface="+mj-lt"/>
              </a:rPr>
              <a:t>-years)</a:t>
            </a:r>
          </a:p>
        </p:txBody>
      </p:sp>
      <p:sp>
        <p:nvSpPr>
          <p:cNvPr id="41" name="Rectangle 40">
            <a:extLst>
              <a:ext uri="{FF2B5EF4-FFF2-40B4-BE49-F238E27FC236}">
                <a16:creationId xmlns:a16="http://schemas.microsoft.com/office/drawing/2014/main" id="{8FCB9B18-BCB7-D543-BD2D-234422FC0585}"/>
              </a:ext>
            </a:extLst>
          </p:cNvPr>
          <p:cNvSpPr/>
          <p:nvPr/>
        </p:nvSpPr>
        <p:spPr>
          <a:xfrm>
            <a:off x="5769509" y="3480483"/>
            <a:ext cx="2078990" cy="380541"/>
          </a:xfrm>
          <a:prstGeom prst="rect">
            <a:avLst/>
          </a:prstGeom>
          <a:pattFill prst="pct80">
            <a:fgClr>
              <a:srgbClr val="0070C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mj-lt"/>
              </a:rPr>
              <a:t>MAJOR-CLASS YEAR</a:t>
            </a:r>
          </a:p>
          <a:p>
            <a:pPr algn="ctr"/>
            <a:r>
              <a:rPr lang="en-US" sz="1300" dirty="0">
                <a:solidFill>
                  <a:schemeClr val="bg1"/>
                </a:solidFill>
                <a:latin typeface="+mj-lt"/>
              </a:rPr>
              <a:t>(</a:t>
            </a:r>
            <a:r>
              <a:rPr lang="en-US" sz="1300" dirty="0" err="1">
                <a:solidFill>
                  <a:schemeClr val="bg1"/>
                </a:solidFill>
                <a:latin typeface="+mj-lt"/>
              </a:rPr>
              <a:t>e.g</a:t>
            </a:r>
            <a:r>
              <a:rPr lang="en-US" sz="1300" dirty="0">
                <a:solidFill>
                  <a:schemeClr val="bg1"/>
                </a:solidFill>
                <a:latin typeface="+mj-lt"/>
              </a:rPr>
              <a:t>, 2</a:t>
            </a:r>
            <a:r>
              <a:rPr lang="en-US" sz="1300" baseline="30000" dirty="0">
                <a:solidFill>
                  <a:schemeClr val="bg1"/>
                </a:solidFill>
                <a:latin typeface="+mj-lt"/>
              </a:rPr>
              <a:t>nd</a:t>
            </a:r>
            <a:r>
              <a:rPr lang="en-US" sz="1300" dirty="0">
                <a:solidFill>
                  <a:schemeClr val="bg1"/>
                </a:solidFill>
                <a:latin typeface="+mj-lt"/>
              </a:rPr>
              <a:t>-year 6-3s)</a:t>
            </a:r>
          </a:p>
        </p:txBody>
      </p:sp>
      <p:sp>
        <p:nvSpPr>
          <p:cNvPr id="28" name="Rectangle 27">
            <a:extLst>
              <a:ext uri="{FF2B5EF4-FFF2-40B4-BE49-F238E27FC236}">
                <a16:creationId xmlns:a16="http://schemas.microsoft.com/office/drawing/2014/main" id="{951C2413-4FF2-5D4B-8E9D-C7D04EAB9080}"/>
              </a:ext>
            </a:extLst>
          </p:cNvPr>
          <p:cNvSpPr/>
          <p:nvPr/>
        </p:nvSpPr>
        <p:spPr>
          <a:xfrm>
            <a:off x="5799066" y="4963047"/>
            <a:ext cx="6096000" cy="1446550"/>
          </a:xfrm>
          <a:prstGeom prst="rect">
            <a:avLst/>
          </a:prstGeom>
          <a:ln>
            <a:solidFill>
              <a:schemeClr val="bg1">
                <a:lumMod val="65000"/>
              </a:schemeClr>
            </a:solidFill>
          </a:ln>
        </p:spPr>
        <p:txBody>
          <a:bodyPr wrap="square">
            <a:spAutoFit/>
          </a:bodyPr>
          <a:lstStyle/>
          <a:p>
            <a:pPr marL="285750" indent="-285750">
              <a:buFont typeface="Arial" panose="020B0604020202020204" pitchFamily="34" charset="0"/>
              <a:buChar char="•"/>
            </a:pPr>
            <a:r>
              <a:rPr lang="en-US" sz="1600" dirty="0">
                <a:latin typeface="+mj-lt"/>
              </a:rPr>
              <a:t>For the purposes of illustration, we considered the following class-year combination:  </a:t>
            </a:r>
          </a:p>
          <a:p>
            <a:pPr marL="1257300" lvl="2" indent="-342900">
              <a:buFont typeface="Arial" panose="020B0604020202020204" pitchFamily="34" charset="0"/>
              <a:buChar char="•"/>
            </a:pPr>
            <a:r>
              <a:rPr lang="en-US" sz="1400" dirty="0">
                <a:latin typeface="+mj-lt"/>
              </a:rPr>
              <a:t>1st-years on-campus semesters 1 and 3 (remote semester 2)</a:t>
            </a:r>
          </a:p>
          <a:p>
            <a:pPr marL="1257300" lvl="2" indent="-342900">
              <a:buFont typeface="Arial" panose="020B0604020202020204" pitchFamily="34" charset="0"/>
              <a:buChar char="•"/>
            </a:pPr>
            <a:r>
              <a:rPr lang="en-US" sz="1400" dirty="0">
                <a:latin typeface="+mj-lt"/>
              </a:rPr>
              <a:t>2nd-years on-campus semesters 1 and 2 (remote semester 3)</a:t>
            </a:r>
          </a:p>
          <a:p>
            <a:pPr marL="1257300" lvl="2" indent="-342900">
              <a:buFont typeface="Arial" panose="020B0604020202020204" pitchFamily="34" charset="0"/>
              <a:buChar char="•"/>
            </a:pPr>
            <a:r>
              <a:rPr lang="en-US" sz="1400" dirty="0">
                <a:latin typeface="+mj-lt"/>
              </a:rPr>
              <a:t>3rd-years on-campus in semesters 2 and 3 (remote semester 1)</a:t>
            </a:r>
          </a:p>
          <a:p>
            <a:pPr marL="1257300" lvl="2" indent="-342900">
              <a:buFont typeface="Arial" panose="020B0604020202020204" pitchFamily="34" charset="0"/>
              <a:buChar char="•"/>
            </a:pPr>
            <a:r>
              <a:rPr lang="en-US" sz="1400" dirty="0">
                <a:latin typeface="+mj-lt"/>
              </a:rPr>
              <a:t>4th-years on-campus in semesters 2 and 3 (remote  semester 1)</a:t>
            </a:r>
          </a:p>
        </p:txBody>
      </p:sp>
    </p:spTree>
    <p:extLst>
      <p:ext uri="{BB962C8B-B14F-4D97-AF65-F5344CB8AC3E}">
        <p14:creationId xmlns:p14="http://schemas.microsoft.com/office/powerpoint/2010/main" val="202850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bg/>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xEl>
                                              <p:pRg st="1" end="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xEl>
                                              <p:pRg st="2" end="2"/>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xEl>
                                              <p:pRg st="3" end="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5">
                                            <p:txEl>
                                              <p:pRg st="4" end="4"/>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5">
                                            <p:txEl>
                                              <p:pRg st="5" end="5"/>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5">
                                            <p:txEl>
                                              <p:pRg st="6" end="6"/>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
                                            <p:bg/>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8">
                                            <p:txEl>
                                              <p:pRg st="1" end="1"/>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8">
                                            <p:txEl>
                                              <p:pRg st="2" end="2"/>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8">
                                            <p:txEl>
                                              <p:pRg st="3" end="3"/>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allAtOnce" animBg="1"/>
      <p:bldP spid="54" grpId="0" animBg="1"/>
      <p:bldP spid="55" grpId="0" animBg="1"/>
      <p:bldP spid="56" grpId="0" animBg="1"/>
      <p:bldP spid="57" grpId="0" animBg="1"/>
      <p:bldP spid="58" grpId="0" animBg="1"/>
      <p:bldP spid="116" grpId="0" animBg="1"/>
      <p:bldP spid="35" grpId="0" uiExpand="1" build="allAtOnce" animBg="1"/>
      <p:bldP spid="36" grpId="0" animBg="1"/>
      <p:bldP spid="40" grpId="0" animBg="1"/>
      <p:bldP spid="41" grpId="0" animBg="1"/>
      <p:bldP spid="28"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25350DD-6C42-8F40-84FE-4C85BA49724B}"/>
              </a:ext>
            </a:extLst>
          </p:cNvPr>
          <p:cNvGraphicFramePr>
            <a:graphicFrameLocks noGrp="1"/>
          </p:cNvGraphicFramePr>
          <p:nvPr>
            <p:ph idx="1"/>
            <p:extLst>
              <p:ext uri="{D42A27DB-BD31-4B8C-83A1-F6EECF244321}">
                <p14:modId xmlns:p14="http://schemas.microsoft.com/office/powerpoint/2010/main" val="1730396607"/>
              </p:ext>
            </p:extLst>
          </p:nvPr>
        </p:nvGraphicFramePr>
        <p:xfrm>
          <a:off x="5054170" y="895416"/>
          <a:ext cx="7034096" cy="4354830"/>
        </p:xfrm>
        <a:graphic>
          <a:graphicData uri="http://schemas.openxmlformats.org/drawingml/2006/table">
            <a:tbl>
              <a:tblPr/>
              <a:tblGrid>
                <a:gridCol w="1118030">
                  <a:extLst>
                    <a:ext uri="{9D8B030D-6E8A-4147-A177-3AD203B41FA5}">
                      <a16:colId xmlns:a16="http://schemas.microsoft.com/office/drawing/2014/main" val="1810468035"/>
                    </a:ext>
                  </a:extLst>
                </a:gridCol>
                <a:gridCol w="1169115">
                  <a:extLst>
                    <a:ext uri="{9D8B030D-6E8A-4147-A177-3AD203B41FA5}">
                      <a16:colId xmlns:a16="http://schemas.microsoft.com/office/drawing/2014/main" val="3189843633"/>
                    </a:ext>
                  </a:extLst>
                </a:gridCol>
                <a:gridCol w="1680697">
                  <a:extLst>
                    <a:ext uri="{9D8B030D-6E8A-4147-A177-3AD203B41FA5}">
                      <a16:colId xmlns:a16="http://schemas.microsoft.com/office/drawing/2014/main" val="1348226471"/>
                    </a:ext>
                  </a:extLst>
                </a:gridCol>
                <a:gridCol w="1183345">
                  <a:extLst>
                    <a:ext uri="{9D8B030D-6E8A-4147-A177-3AD203B41FA5}">
                      <a16:colId xmlns:a16="http://schemas.microsoft.com/office/drawing/2014/main" val="4063665794"/>
                    </a:ext>
                  </a:extLst>
                </a:gridCol>
                <a:gridCol w="1882909">
                  <a:extLst>
                    <a:ext uri="{9D8B030D-6E8A-4147-A177-3AD203B41FA5}">
                      <a16:colId xmlns:a16="http://schemas.microsoft.com/office/drawing/2014/main" val="1746962694"/>
                    </a:ext>
                  </a:extLst>
                </a:gridCol>
              </a:tblGrid>
              <a:tr h="0">
                <a:tc>
                  <a:txBody>
                    <a:bodyPr/>
                    <a:lstStyle/>
                    <a:p>
                      <a:pPr fontAlgn="t" latinLnBrk="0"/>
                      <a:r>
                        <a:rPr lang="en-US" sz="1600" b="1" dirty="0">
                          <a:effectLst/>
                          <a:latin typeface="+mn-lt"/>
                        </a:rPr>
                        <a:t>Number of Semesters</a:t>
                      </a:r>
                      <a:endParaRPr lang="en-US" sz="1600" dirty="0">
                        <a:effectLst/>
                        <a:latin typeface="+mn-lt"/>
                      </a:endParaRP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solidFill>
                      <a:srgbClr val="F0F1F3"/>
                    </a:solidFill>
                  </a:tcPr>
                </a:tc>
                <a:tc>
                  <a:txBody>
                    <a:bodyPr/>
                    <a:lstStyle/>
                    <a:p>
                      <a:pPr fontAlgn="t" latinLnBrk="0"/>
                      <a:r>
                        <a:rPr lang="en-US" sz="1600" b="1" dirty="0">
                          <a:effectLst/>
                          <a:latin typeface="+mn-lt"/>
                        </a:rPr>
                        <a:t>Student Assignment Approach</a:t>
                      </a:r>
                      <a:endParaRPr lang="en-US" sz="1600" dirty="0">
                        <a:effectLst/>
                        <a:latin typeface="+mn-lt"/>
                      </a:endParaRP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solidFill>
                      <a:srgbClr val="F0F1F3"/>
                    </a:solidFill>
                  </a:tcPr>
                </a:tc>
                <a:tc>
                  <a:txBody>
                    <a:bodyPr/>
                    <a:lstStyle/>
                    <a:p>
                      <a:pPr fontAlgn="t" latinLnBrk="0"/>
                      <a:r>
                        <a:rPr lang="en-US" sz="1600" b="1" dirty="0">
                          <a:effectLst/>
                          <a:latin typeface="+mn-lt"/>
                        </a:rPr>
                        <a:t>‘Required’ Subjects Taught while Student is On-Campus</a:t>
                      </a:r>
                      <a:endParaRPr lang="en-US" sz="1600" dirty="0">
                        <a:effectLst/>
                        <a:latin typeface="+mn-lt"/>
                      </a:endParaRP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solidFill>
                      <a:srgbClr val="F0F1F3"/>
                    </a:solidFill>
                  </a:tcPr>
                </a:tc>
                <a:tc>
                  <a:txBody>
                    <a:bodyPr/>
                    <a:lstStyle/>
                    <a:p>
                      <a:pPr fontAlgn="t" latinLnBrk="0"/>
                      <a:r>
                        <a:rPr lang="en-US" sz="1600" b="1" dirty="0">
                          <a:effectLst/>
                          <a:latin typeface="+mn-lt"/>
                        </a:rPr>
                        <a:t>Number of Subjects Taught FA/S1</a:t>
                      </a:r>
                      <a:endParaRPr lang="en-US" sz="1600" dirty="0">
                        <a:effectLst/>
                        <a:latin typeface="+mn-lt"/>
                      </a:endParaRPr>
                    </a:p>
                  </a:txBody>
                  <a:tcPr marL="73564" marR="73564" marT="45978" marB="45978">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solidFill>
                      <a:srgbClr val="F0F1F3"/>
                    </a:solidFill>
                  </a:tcPr>
                </a:tc>
                <a:tc>
                  <a:txBody>
                    <a:bodyPr/>
                    <a:lstStyle/>
                    <a:p>
                      <a:pPr fontAlgn="t" latinLnBrk="0"/>
                      <a:r>
                        <a:rPr lang="en-US" sz="1600" b="1" dirty="0">
                          <a:effectLst/>
                          <a:latin typeface="+mn-lt"/>
                        </a:rPr>
                        <a:t>Offerings with &gt; 95+% Enrollment on Campus </a:t>
                      </a:r>
                      <a:r>
                        <a:rPr lang="en-US" sz="1600" dirty="0">
                          <a:effectLst/>
                          <a:latin typeface="+mn-lt"/>
                        </a:rPr>
                        <a:t>(out of 720 offerings)</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solidFill>
                      <a:srgbClr val="F0F1F3"/>
                    </a:solidFill>
                  </a:tcPr>
                </a:tc>
                <a:extLst>
                  <a:ext uri="{0D108BD9-81ED-4DB2-BD59-A6C34878D82A}">
                    <a16:rowId xmlns:a16="http://schemas.microsoft.com/office/drawing/2014/main" val="899737531"/>
                  </a:ext>
                </a:extLst>
              </a:tr>
              <a:tr h="0">
                <a:tc>
                  <a:txBody>
                    <a:bodyPr/>
                    <a:lstStyle/>
                    <a:p>
                      <a:pPr fontAlgn="t" latinLnBrk="0"/>
                      <a:r>
                        <a:rPr lang="en-US" dirty="0">
                          <a:effectLst/>
                        </a:rPr>
                        <a:t>2</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dirty="0">
                          <a:effectLst/>
                        </a:rPr>
                        <a:t>Individuals</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dirty="0">
                          <a:effectLst/>
                        </a:rPr>
                        <a:t>59%</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sz="1700" dirty="0">
                          <a:effectLst/>
                        </a:rPr>
                        <a:t>369</a:t>
                      </a:r>
                    </a:p>
                  </a:txBody>
                  <a:tcPr marL="73564" marR="73564" marT="45978" marB="45978">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sz="1700" dirty="0">
                          <a:effectLst/>
                        </a:rPr>
                        <a:t>108 offerings</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extLst>
                  <a:ext uri="{0D108BD9-81ED-4DB2-BD59-A6C34878D82A}">
                    <a16:rowId xmlns:a16="http://schemas.microsoft.com/office/drawing/2014/main" val="2505242533"/>
                  </a:ext>
                </a:extLst>
              </a:tr>
              <a:tr h="0">
                <a:tc>
                  <a:txBody>
                    <a:bodyPr/>
                    <a:lstStyle/>
                    <a:p>
                      <a:pPr fontAlgn="t" latinLnBrk="0"/>
                      <a:r>
                        <a:rPr lang="en-US" dirty="0">
                          <a:effectLst/>
                        </a:rPr>
                        <a:t>2</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dirty="0">
                          <a:effectLst/>
                        </a:rPr>
                        <a:t>Major-class year</a:t>
                      </a:r>
                    </a:p>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a:effectLst/>
                        </a:rPr>
                        <a:t>FA 1-2 / SP 3-4 </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dirty="0">
                          <a:effectLst/>
                        </a:rPr>
                        <a:t>57%</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sz="1700" dirty="0">
                          <a:effectLst/>
                        </a:rPr>
                        <a:t>369</a:t>
                      </a:r>
                    </a:p>
                  </a:txBody>
                  <a:tcPr marL="73564" marR="73564" marT="45978" marB="45978">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sz="1700" dirty="0">
                          <a:effectLst/>
                        </a:rPr>
                        <a:t>168 offerings</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extLst>
                  <a:ext uri="{0D108BD9-81ED-4DB2-BD59-A6C34878D82A}">
                    <a16:rowId xmlns:a16="http://schemas.microsoft.com/office/drawing/2014/main" val="779236512"/>
                  </a:ext>
                </a:extLst>
              </a:tr>
              <a:tr h="0">
                <a:tc>
                  <a:txBody>
                    <a:bodyPr/>
                    <a:lstStyle/>
                    <a:p>
                      <a:pPr fontAlgn="t" latinLnBrk="0"/>
                      <a:r>
                        <a:rPr lang="en-US" dirty="0">
                          <a:effectLst/>
                        </a:rPr>
                        <a:t>2</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dirty="0">
                          <a:effectLst/>
                        </a:rPr>
                        <a:t>Class Year</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dirty="0">
                          <a:effectLst/>
                        </a:rPr>
                        <a:t>51%</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sz="1700" dirty="0">
                          <a:effectLst/>
                        </a:rPr>
                        <a:t>369</a:t>
                      </a:r>
                    </a:p>
                  </a:txBody>
                  <a:tcPr marL="73564" marR="73564" marT="45978" marB="45978">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sz="1700" dirty="0">
                          <a:effectLst/>
                        </a:rPr>
                        <a:t>163 offerings</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extLst>
                  <a:ext uri="{0D108BD9-81ED-4DB2-BD59-A6C34878D82A}">
                    <a16:rowId xmlns:a16="http://schemas.microsoft.com/office/drawing/2014/main" val="1602754296"/>
                  </a:ext>
                </a:extLst>
              </a:tr>
              <a:tr h="0">
                <a:tc>
                  <a:txBody>
                    <a:bodyPr/>
                    <a:lstStyle/>
                    <a:p>
                      <a:pPr fontAlgn="t" latinLnBrk="0"/>
                      <a:r>
                        <a:rPr lang="en-US">
                          <a:effectLst/>
                        </a:rPr>
                        <a:t>3</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dirty="0">
                          <a:effectLst/>
                        </a:rPr>
                        <a:t>Individuals</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dirty="0">
                          <a:effectLst/>
                        </a:rPr>
                        <a:t>96%</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sz="1700" dirty="0">
                          <a:effectLst/>
                        </a:rPr>
                        <a:t>191</a:t>
                      </a:r>
                    </a:p>
                  </a:txBody>
                  <a:tcPr marL="73564" marR="73564" marT="45978" marB="45978">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sz="1700" dirty="0">
                          <a:effectLst/>
                        </a:rPr>
                        <a:t>501 offerings</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extLst>
                  <a:ext uri="{0D108BD9-81ED-4DB2-BD59-A6C34878D82A}">
                    <a16:rowId xmlns:a16="http://schemas.microsoft.com/office/drawing/2014/main" val="4163558313"/>
                  </a:ext>
                </a:extLst>
              </a:tr>
              <a:tr h="0">
                <a:tc>
                  <a:txBody>
                    <a:bodyPr/>
                    <a:lstStyle/>
                    <a:p>
                      <a:pPr fontAlgn="t" latinLnBrk="0"/>
                      <a:r>
                        <a:rPr lang="en-US">
                          <a:effectLst/>
                        </a:rPr>
                        <a:t>3</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dirty="0">
                          <a:effectLst/>
                        </a:rPr>
                        <a:t>Major-class year </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dirty="0">
                          <a:effectLst/>
                        </a:rPr>
                        <a:t>96%</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sz="1700" dirty="0">
                          <a:effectLst/>
                        </a:rPr>
                        <a:t>213</a:t>
                      </a:r>
                    </a:p>
                  </a:txBody>
                  <a:tcPr marL="73564" marR="73564" marT="45978" marB="45978">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sz="1700" dirty="0">
                          <a:effectLst/>
                        </a:rPr>
                        <a:t>518 offerings</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extLst>
                  <a:ext uri="{0D108BD9-81ED-4DB2-BD59-A6C34878D82A}">
                    <a16:rowId xmlns:a16="http://schemas.microsoft.com/office/drawing/2014/main" val="3885365017"/>
                  </a:ext>
                </a:extLst>
              </a:tr>
              <a:tr h="0">
                <a:tc>
                  <a:txBody>
                    <a:bodyPr/>
                    <a:lstStyle/>
                    <a:p>
                      <a:pPr fontAlgn="t" latinLnBrk="0"/>
                      <a:r>
                        <a:rPr lang="en-US">
                          <a:effectLst/>
                        </a:rPr>
                        <a:t>3</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dirty="0">
                          <a:effectLst/>
                        </a:rPr>
                        <a:t>Class year</a:t>
                      </a:r>
                    </a:p>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effectLst/>
                          <a:latin typeface="+mj-lt"/>
                        </a:rPr>
                        <a:t>S1 1-2 / S2 2-3-4 / S3 1-3-4</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dirty="0">
                          <a:effectLst/>
                        </a:rPr>
                        <a:t>92%</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sz="1700" dirty="0">
                          <a:effectLst/>
                        </a:rPr>
                        <a:t>124</a:t>
                      </a:r>
                    </a:p>
                  </a:txBody>
                  <a:tcPr marL="73564" marR="73564" marT="45978" marB="45978">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tc>
                  <a:txBody>
                    <a:bodyPr/>
                    <a:lstStyle/>
                    <a:p>
                      <a:pPr fontAlgn="t" latinLnBrk="0"/>
                      <a:r>
                        <a:rPr lang="en-US" sz="1700" dirty="0">
                          <a:effectLst/>
                        </a:rPr>
                        <a:t>511 offerings</a:t>
                      </a:r>
                    </a:p>
                  </a:txBody>
                  <a:tcPr marL="76200" marR="76200" marT="47625" marB="47625">
                    <a:lnL w="9525" cap="flat" cmpd="sng" algn="ctr">
                      <a:solidFill>
                        <a:srgbClr val="C1C7CD"/>
                      </a:solidFill>
                      <a:prstDash val="solid"/>
                      <a:round/>
                      <a:headEnd type="none" w="med" len="med"/>
                      <a:tailEnd type="none" w="med" len="med"/>
                    </a:lnL>
                    <a:lnR w="9525" cap="flat" cmpd="sng" algn="ctr">
                      <a:solidFill>
                        <a:srgbClr val="C1C7CD"/>
                      </a:solidFill>
                      <a:prstDash val="solid"/>
                      <a:round/>
                      <a:headEnd type="none" w="med" len="med"/>
                      <a:tailEnd type="none" w="med" len="med"/>
                    </a:lnR>
                    <a:lnT w="9525" cap="flat" cmpd="sng" algn="ctr">
                      <a:solidFill>
                        <a:srgbClr val="C1C7CD"/>
                      </a:solidFill>
                      <a:prstDash val="solid"/>
                      <a:round/>
                      <a:headEnd type="none" w="med" len="med"/>
                      <a:tailEnd type="none" w="med" len="med"/>
                    </a:lnT>
                    <a:lnB w="9525" cap="flat" cmpd="sng" algn="ctr">
                      <a:solidFill>
                        <a:srgbClr val="C1C7CD"/>
                      </a:solidFill>
                      <a:prstDash val="solid"/>
                      <a:round/>
                      <a:headEnd type="none" w="med" len="med"/>
                      <a:tailEnd type="none" w="med" len="med"/>
                    </a:lnB>
                  </a:tcPr>
                </a:tc>
                <a:extLst>
                  <a:ext uri="{0D108BD9-81ED-4DB2-BD59-A6C34878D82A}">
                    <a16:rowId xmlns:a16="http://schemas.microsoft.com/office/drawing/2014/main" val="1120683695"/>
                  </a:ext>
                </a:extLst>
              </a:tr>
            </a:tbl>
          </a:graphicData>
        </a:graphic>
      </p:graphicFrame>
      <p:sp>
        <p:nvSpPr>
          <p:cNvPr id="7" name="Rectangle 6">
            <a:extLst>
              <a:ext uri="{FF2B5EF4-FFF2-40B4-BE49-F238E27FC236}">
                <a16:creationId xmlns:a16="http://schemas.microsoft.com/office/drawing/2014/main" id="{BD197A09-5AD1-9841-B430-8445777AB316}"/>
              </a:ext>
            </a:extLst>
          </p:cNvPr>
          <p:cNvSpPr/>
          <p:nvPr/>
        </p:nvSpPr>
        <p:spPr>
          <a:xfrm>
            <a:off x="251529" y="657108"/>
            <a:ext cx="4672009" cy="6186309"/>
          </a:xfrm>
          <a:prstGeom prst="rect">
            <a:avLst/>
          </a:prstGeom>
          <a:ln>
            <a:solidFill>
              <a:schemeClr val="bg1">
                <a:lumMod val="65000"/>
              </a:schemeClr>
            </a:solidFill>
          </a:ln>
        </p:spPr>
        <p:txBody>
          <a:bodyPr wrap="square">
            <a:spAutoFit/>
          </a:bodyPr>
          <a:lstStyle/>
          <a:p>
            <a:r>
              <a:rPr lang="en-US" sz="2400" b="1" dirty="0">
                <a:latin typeface="+mj-lt"/>
              </a:rPr>
              <a:t>Data  </a:t>
            </a:r>
            <a:r>
              <a:rPr lang="en-US" sz="2400" dirty="0">
                <a:latin typeface="+mj-lt"/>
              </a:rPr>
              <a:t>2020FA and 2020SP</a:t>
            </a:r>
          </a:p>
          <a:p>
            <a:pPr marL="285750" indent="-285750">
              <a:buFont typeface="Arial" panose="020B0604020202020204" pitchFamily="34" charset="0"/>
              <a:buChar char="•"/>
            </a:pPr>
            <a:r>
              <a:rPr lang="en-US" dirty="0">
                <a:latin typeface="+mj-lt"/>
              </a:rPr>
              <a:t>4,278 students</a:t>
            </a:r>
          </a:p>
          <a:p>
            <a:pPr marL="285750" indent="-285750">
              <a:buFont typeface="Arial" panose="020B0604020202020204" pitchFamily="34" charset="0"/>
              <a:buChar char="•"/>
            </a:pPr>
            <a:r>
              <a:rPr lang="en-US" dirty="0">
                <a:latin typeface="+mj-lt"/>
              </a:rPr>
              <a:t>588 subjects in 720 offerings</a:t>
            </a:r>
          </a:p>
          <a:p>
            <a:pPr marL="285750" indent="-285750">
              <a:buFont typeface="Arial" panose="020B0604020202020204" pitchFamily="34" charset="0"/>
              <a:buChar char="•"/>
            </a:pPr>
            <a:r>
              <a:rPr lang="en-US" dirty="0">
                <a:latin typeface="+mj-lt"/>
              </a:rPr>
              <a:t>5.2 required subjects per student (“common major subjects” + GIRs + lab/design/project/performance subjects)</a:t>
            </a:r>
          </a:p>
          <a:p>
            <a:r>
              <a:rPr lang="en-US" sz="2400" b="1" dirty="0">
                <a:latin typeface="+mj-lt"/>
              </a:rPr>
              <a:t>Results</a:t>
            </a:r>
            <a:endParaRPr lang="en-US" sz="2400" dirty="0">
              <a:latin typeface="+mj-lt"/>
            </a:endParaRPr>
          </a:p>
          <a:p>
            <a:pPr marL="342900" indent="-342900">
              <a:buFont typeface="Arial" panose="020B0604020202020204" pitchFamily="34" charset="0"/>
              <a:buChar char="•"/>
            </a:pPr>
            <a:r>
              <a:rPr lang="en-US" dirty="0">
                <a:latin typeface="+mj-lt"/>
              </a:rPr>
              <a:t>Number of subjects taught in fall (with smaller differences for other semesters)</a:t>
            </a:r>
          </a:p>
          <a:p>
            <a:pPr marL="800100" lvl="1" indent="-342900">
              <a:buFont typeface="Arial" panose="020B0604020202020204" pitchFamily="34" charset="0"/>
              <a:buChar char="•"/>
            </a:pPr>
            <a:r>
              <a:rPr lang="en-US" sz="1600" dirty="0">
                <a:latin typeface="+mj-lt"/>
              </a:rPr>
              <a:t>369 taught in 2-semester fall</a:t>
            </a:r>
          </a:p>
          <a:p>
            <a:pPr marL="800100" lvl="1" indent="-342900">
              <a:buFont typeface="Arial" panose="020B0604020202020204" pitchFamily="34" charset="0"/>
              <a:buChar char="•"/>
            </a:pPr>
            <a:r>
              <a:rPr lang="en-US" sz="1600" dirty="0">
                <a:latin typeface="+mj-lt"/>
              </a:rPr>
              <a:t>124-213 taught in the 3-semester fall</a:t>
            </a:r>
          </a:p>
          <a:p>
            <a:pPr marL="342900" indent="-342900">
              <a:buFont typeface="Arial" panose="020B0604020202020204" pitchFamily="34" charset="0"/>
              <a:buChar char="•"/>
            </a:pPr>
            <a:r>
              <a:rPr lang="en-US" dirty="0">
                <a:latin typeface="+mj-lt"/>
              </a:rPr>
              <a:t>Percent of subjects— commonly taken in a major or requiring on-campus presence—  that are taught when the student is on-campus</a:t>
            </a:r>
          </a:p>
          <a:p>
            <a:pPr marL="800100" lvl="1" indent="-342900">
              <a:buFont typeface="Arial" panose="020B0604020202020204" pitchFamily="34" charset="0"/>
              <a:buChar char="•"/>
            </a:pPr>
            <a:r>
              <a:rPr lang="en-US" sz="1600" dirty="0">
                <a:latin typeface="+mj-lt"/>
              </a:rPr>
              <a:t>51-59% for 2-semester model</a:t>
            </a:r>
          </a:p>
          <a:p>
            <a:pPr marL="800100" lvl="1" indent="-342900">
              <a:buFont typeface="Arial" panose="020B0604020202020204" pitchFamily="34" charset="0"/>
              <a:buChar char="•"/>
            </a:pPr>
            <a:r>
              <a:rPr lang="en-US" sz="1600" dirty="0">
                <a:latin typeface="+mj-lt"/>
              </a:rPr>
              <a:t>92-96% for 3-semester model </a:t>
            </a:r>
          </a:p>
          <a:p>
            <a:pPr marL="342900" indent="-342900">
              <a:buFont typeface="Arial" panose="020B0604020202020204" pitchFamily="34" charset="0"/>
              <a:buChar char="•"/>
            </a:pPr>
            <a:r>
              <a:rPr lang="en-US" dirty="0">
                <a:latin typeface="+mj-lt"/>
              </a:rPr>
              <a:t>Number of subjects that have the potential for components (or all of the subject) to be taught fully in-person </a:t>
            </a:r>
          </a:p>
          <a:p>
            <a:pPr marL="800100" lvl="1" indent="-342900">
              <a:buFont typeface="Arial" panose="020B0604020202020204" pitchFamily="34" charset="0"/>
              <a:buChar char="•"/>
            </a:pPr>
            <a:r>
              <a:rPr lang="en-US" sz="1600" dirty="0">
                <a:latin typeface="+mj-lt"/>
              </a:rPr>
              <a:t>108-168 in the 2-semester model</a:t>
            </a:r>
          </a:p>
          <a:p>
            <a:pPr marL="800100" lvl="1" indent="-342900">
              <a:buFont typeface="Arial" panose="020B0604020202020204" pitchFamily="34" charset="0"/>
              <a:buChar char="•"/>
            </a:pPr>
            <a:r>
              <a:rPr lang="en-US" sz="1600" dirty="0">
                <a:latin typeface="+mj-lt"/>
              </a:rPr>
              <a:t>501-518 in the 3-semester model</a:t>
            </a:r>
            <a:endParaRPr lang="en-US" sz="1500" dirty="0">
              <a:latin typeface="+mj-lt"/>
            </a:endParaRPr>
          </a:p>
        </p:txBody>
      </p:sp>
      <p:sp>
        <p:nvSpPr>
          <p:cNvPr id="11" name="Title 1">
            <a:extLst>
              <a:ext uri="{FF2B5EF4-FFF2-40B4-BE49-F238E27FC236}">
                <a16:creationId xmlns:a16="http://schemas.microsoft.com/office/drawing/2014/main" id="{02A81C89-EF99-9B4A-AFCF-95EA74FDE289}"/>
              </a:ext>
            </a:extLst>
          </p:cNvPr>
          <p:cNvSpPr txBox="1">
            <a:spLocks/>
          </p:cNvSpPr>
          <p:nvPr/>
        </p:nvSpPr>
        <p:spPr>
          <a:xfrm>
            <a:off x="17926" y="-3203"/>
            <a:ext cx="12389222" cy="686342"/>
          </a:xfrm>
          <a:prstGeom prst="rect">
            <a:avLst/>
          </a:prstGeom>
        </p:spPr>
        <p:txBody>
          <a:bodyPr vert="horz" lIns="182880" tIns="182880" rIns="182880" bIns="9144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sz="4000" dirty="0"/>
              <a:t>Optimization Results</a:t>
            </a:r>
          </a:p>
        </p:txBody>
      </p:sp>
      <p:sp>
        <p:nvSpPr>
          <p:cNvPr id="12" name="Rectangle 11">
            <a:extLst>
              <a:ext uri="{FF2B5EF4-FFF2-40B4-BE49-F238E27FC236}">
                <a16:creationId xmlns:a16="http://schemas.microsoft.com/office/drawing/2014/main" id="{BA3AD771-D8D7-7442-9F82-7C17F0460B40}"/>
              </a:ext>
            </a:extLst>
          </p:cNvPr>
          <p:cNvSpPr/>
          <p:nvPr/>
        </p:nvSpPr>
        <p:spPr>
          <a:xfrm>
            <a:off x="6267813" y="5872586"/>
            <a:ext cx="5762826" cy="892552"/>
          </a:xfrm>
          <a:prstGeom prst="rect">
            <a:avLst/>
          </a:prstGeom>
          <a:ln>
            <a:solidFill>
              <a:schemeClr val="bg1">
                <a:lumMod val="65000"/>
              </a:schemeClr>
            </a:solidFill>
          </a:ln>
        </p:spPr>
        <p:txBody>
          <a:bodyPr wrap="square">
            <a:spAutoFit/>
          </a:bodyPr>
          <a:lstStyle/>
          <a:p>
            <a:r>
              <a:rPr lang="en-US" sz="1600" dirty="0">
                <a:latin typeface="+mj-lt"/>
              </a:rPr>
              <a:t>Significant contributions in generating optimization results thanks to:  </a:t>
            </a:r>
            <a:r>
              <a:rPr lang="en-US" sz="1600" b="1" dirty="0">
                <a:latin typeface="+mj-lt"/>
              </a:rPr>
              <a:t>Dr. Julia Yan </a:t>
            </a:r>
            <a:r>
              <a:rPr lang="en-US" sz="1600" dirty="0">
                <a:latin typeface="+mj-lt"/>
              </a:rPr>
              <a:t>and </a:t>
            </a:r>
            <a:r>
              <a:rPr lang="en-US" sz="1600" b="1" dirty="0">
                <a:latin typeface="+mj-lt"/>
              </a:rPr>
              <a:t>PhD student Arthur </a:t>
            </a:r>
            <a:r>
              <a:rPr lang="en-US" sz="1600" b="1" dirty="0" err="1">
                <a:latin typeface="+mj-lt"/>
              </a:rPr>
              <a:t>Delarue</a:t>
            </a:r>
            <a:r>
              <a:rPr lang="en-US" sz="1600" dirty="0">
                <a:latin typeface="+mj-lt"/>
              </a:rPr>
              <a:t>, and </a:t>
            </a:r>
            <a:r>
              <a:rPr lang="en-US" sz="1600" b="1" dirty="0">
                <a:latin typeface="+mj-lt"/>
              </a:rPr>
              <a:t>Professor Dimitris Bertsimas </a:t>
            </a:r>
            <a:r>
              <a:rPr lang="en-US" sz="1600" dirty="0">
                <a:latin typeface="+mj-lt"/>
              </a:rPr>
              <a:t>(Operations Research Center, MIT)</a:t>
            </a:r>
          </a:p>
          <a:p>
            <a:endParaRPr lang="en-US" sz="400" dirty="0">
              <a:latin typeface="+mj-lt"/>
            </a:endParaRPr>
          </a:p>
        </p:txBody>
      </p:sp>
    </p:spTree>
    <p:extLst>
      <p:ext uri="{BB962C8B-B14F-4D97-AF65-F5344CB8AC3E}">
        <p14:creationId xmlns:p14="http://schemas.microsoft.com/office/powerpoint/2010/main" val="19373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8E081E48-23CE-4794-BEFC-C0FB4D3E20C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1" name="think-cell Slide" r:id="rId6" imgW="406" imgH="403" progId="TCLayout.ActiveDocument.1">
                  <p:embed/>
                </p:oleObj>
              </mc:Choice>
              <mc:Fallback>
                <p:oleObj name="think-cell Slide" r:id="rId6" imgW="406" imgH="403" progId="TCLayout.ActiveDocument.1">
                  <p:embed/>
                  <p:pic>
                    <p:nvPicPr>
                      <p:cNvPr id="11" name="Object 10" hidden="1">
                        <a:extLst>
                          <a:ext uri="{FF2B5EF4-FFF2-40B4-BE49-F238E27FC236}">
                            <a16:creationId xmlns:a16="http://schemas.microsoft.com/office/drawing/2014/main" id="{8E081E48-23CE-4794-BEFC-C0FB4D3E20C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93332D3-6181-4219-8092-8FC372709C82}"/>
              </a:ext>
            </a:extLst>
          </p:cNvPr>
          <p:cNvSpPr/>
          <p:nvPr>
            <p:custDataLst>
              <p:tags r:id="rId3"/>
            </p:custDataLst>
          </p:nvPr>
        </p:nvSpPr>
        <p:spPr>
          <a:xfrm>
            <a:off x="0" y="0"/>
            <a:ext cx="158750" cy="158750"/>
          </a:xfrm>
          <a:prstGeom prst="rect">
            <a:avLst/>
          </a:prstGeom>
          <a:solidFill>
            <a:schemeClr val="accent2"/>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5000"/>
              </a:lnSpc>
            </a:pPr>
            <a:endParaRPr lang="en-US" sz="2800" b="1" dirty="0">
              <a:solidFill>
                <a:schemeClr val="tx2"/>
              </a:solidFill>
              <a:latin typeface="Corbel" panose="020B0503020204020204" pitchFamily="34" charset="0"/>
              <a:ea typeface="+mj-ea"/>
              <a:cs typeface="+mj-cs"/>
              <a:sym typeface="Corbel" panose="020B0503020204020204" pitchFamily="34" charset="0"/>
            </a:endParaRPr>
          </a:p>
        </p:txBody>
      </p:sp>
      <p:sp>
        <p:nvSpPr>
          <p:cNvPr id="2" name="Title 1">
            <a:extLst>
              <a:ext uri="{FF2B5EF4-FFF2-40B4-BE49-F238E27FC236}">
                <a16:creationId xmlns:a16="http://schemas.microsoft.com/office/drawing/2014/main" id="{D0D36A9D-F6FF-44C9-9313-F93641EC82FE}"/>
              </a:ext>
            </a:extLst>
          </p:cNvPr>
          <p:cNvSpPr>
            <a:spLocks noGrp="1"/>
          </p:cNvSpPr>
          <p:nvPr>
            <p:ph type="title"/>
          </p:nvPr>
        </p:nvSpPr>
        <p:spPr>
          <a:xfrm>
            <a:off x="839788" y="-118960"/>
            <a:ext cx="10515600" cy="1325563"/>
          </a:xfrm>
        </p:spPr>
        <p:txBody>
          <a:bodyPr>
            <a:noAutofit/>
          </a:bodyPr>
          <a:lstStyle/>
          <a:p>
            <a:r>
              <a:rPr lang="en-US" sz="4000" spc="-50" dirty="0">
                <a:solidFill>
                  <a:schemeClr val="tx1"/>
                </a:solidFill>
              </a:rPr>
              <a:t>Scheduling Opportunities</a:t>
            </a:r>
          </a:p>
        </p:txBody>
      </p:sp>
      <p:sp>
        <p:nvSpPr>
          <p:cNvPr id="5" name="Text Placeholder 4">
            <a:extLst>
              <a:ext uri="{FF2B5EF4-FFF2-40B4-BE49-F238E27FC236}">
                <a16:creationId xmlns:a16="http://schemas.microsoft.com/office/drawing/2014/main" id="{5E1CC855-740B-6D4D-AD7C-AF40CDD1E4F0}"/>
              </a:ext>
            </a:extLst>
          </p:cNvPr>
          <p:cNvSpPr>
            <a:spLocks noGrp="1"/>
          </p:cNvSpPr>
          <p:nvPr>
            <p:ph type="body" idx="1"/>
          </p:nvPr>
        </p:nvSpPr>
        <p:spPr>
          <a:xfrm>
            <a:off x="430306" y="1161213"/>
            <a:ext cx="5567269" cy="823912"/>
          </a:xfrm>
          <a:ln>
            <a:solidFill>
              <a:schemeClr val="bg1">
                <a:lumMod val="65000"/>
              </a:schemeClr>
            </a:solidFill>
          </a:ln>
        </p:spPr>
        <p:txBody>
          <a:bodyPr>
            <a:normAutofit/>
          </a:bodyPr>
          <a:lstStyle/>
          <a:p>
            <a:pPr algn="ctr"/>
            <a:r>
              <a:rPr lang="en-US" sz="2800" dirty="0">
                <a:latin typeface="+mj-lt"/>
              </a:rPr>
              <a:t>2-Semester Model</a:t>
            </a:r>
          </a:p>
        </p:txBody>
      </p:sp>
      <p:sp>
        <p:nvSpPr>
          <p:cNvPr id="6" name="Content Placeholder 5">
            <a:extLst>
              <a:ext uri="{FF2B5EF4-FFF2-40B4-BE49-F238E27FC236}">
                <a16:creationId xmlns:a16="http://schemas.microsoft.com/office/drawing/2014/main" id="{6F7456D0-17F5-9A4C-82BE-480511B6FC68}"/>
              </a:ext>
            </a:extLst>
          </p:cNvPr>
          <p:cNvSpPr>
            <a:spLocks noGrp="1"/>
          </p:cNvSpPr>
          <p:nvPr>
            <p:ph sz="half" idx="2"/>
          </p:nvPr>
        </p:nvSpPr>
        <p:spPr>
          <a:xfrm>
            <a:off x="430306" y="1985125"/>
            <a:ext cx="5567269" cy="4469464"/>
          </a:xfrm>
          <a:ln>
            <a:solidFill>
              <a:schemeClr val="bg1">
                <a:lumMod val="65000"/>
              </a:schemeClr>
            </a:solidFill>
          </a:ln>
        </p:spPr>
        <p:txBody>
          <a:bodyPr>
            <a:normAutofit fontScale="25000" lnSpcReduction="20000"/>
          </a:bodyPr>
          <a:lstStyle/>
          <a:p>
            <a:pPr marL="457200" indent="-457200">
              <a:buFont typeface="+mj-lt"/>
              <a:buAutoNum type="arabicPeriod"/>
            </a:pPr>
            <a:r>
              <a:rPr lang="en-US" sz="9600" dirty="0">
                <a:latin typeface="+mj-lt"/>
              </a:rPr>
              <a:t>Begin fall semester start of September and end instruction before Thanksgiving </a:t>
            </a:r>
          </a:p>
          <a:p>
            <a:pPr marL="800100" lvl="1" indent="-342900"/>
            <a:r>
              <a:rPr lang="en-US" sz="8000" dirty="0">
                <a:latin typeface="+mj-lt"/>
              </a:rPr>
              <a:t>Eliminate need for travel at Thanksgiving </a:t>
            </a:r>
            <a:r>
              <a:rPr lang="en-US" sz="8000" b="1" dirty="0">
                <a:latin typeface="+mj-lt"/>
              </a:rPr>
              <a:t>and </a:t>
            </a:r>
            <a:r>
              <a:rPr lang="en-US" sz="8000" dirty="0">
                <a:latin typeface="+mj-lt"/>
              </a:rPr>
              <a:t>end of Semester</a:t>
            </a:r>
          </a:p>
          <a:p>
            <a:pPr marL="800100" lvl="1" indent="-342900"/>
            <a:r>
              <a:rPr lang="en-US" sz="8000" dirty="0">
                <a:latin typeface="+mj-lt"/>
              </a:rPr>
              <a:t>Safeguards ‘second-wave’</a:t>
            </a:r>
          </a:p>
          <a:p>
            <a:pPr marL="800100" lvl="1" indent="-342900"/>
            <a:r>
              <a:rPr lang="en-US" sz="8000" dirty="0">
                <a:latin typeface="+mj-lt"/>
              </a:rPr>
              <a:t>Begin classes 1-week early</a:t>
            </a:r>
          </a:p>
          <a:p>
            <a:pPr marL="800100" lvl="1" indent="-342900"/>
            <a:r>
              <a:rPr lang="en-US" sz="8000" dirty="0">
                <a:latin typeface="+mj-lt"/>
              </a:rPr>
              <a:t>Reduce the length of the semester by 1-week to end instruction before Thanksgiving</a:t>
            </a:r>
          </a:p>
          <a:p>
            <a:pPr marL="800100" lvl="1" indent="-342900"/>
            <a:r>
              <a:rPr lang="en-US" sz="8000" dirty="0">
                <a:latin typeface="+mj-lt"/>
              </a:rPr>
              <a:t>Move final exams on-line, beginning the week after Thanksgiving</a:t>
            </a:r>
          </a:p>
          <a:p>
            <a:pPr marL="457200" indent="-457200">
              <a:buFont typeface="+mj-lt"/>
              <a:buAutoNum type="arabicPeriod"/>
            </a:pPr>
            <a:r>
              <a:rPr lang="en-US" sz="9600" dirty="0">
                <a:latin typeface="+mj-lt"/>
              </a:rPr>
              <a:t>Start fall semester as late as January </a:t>
            </a:r>
          </a:p>
          <a:p>
            <a:pPr lvl="1"/>
            <a:r>
              <a:rPr lang="en-US" sz="8000" dirty="0">
                <a:latin typeface="+mj-lt"/>
              </a:rPr>
              <a:t>If known by late summer that a vaccine will be available by end of fall</a:t>
            </a:r>
          </a:p>
          <a:p>
            <a:pPr lvl="1"/>
            <a:r>
              <a:rPr lang="en-US" sz="8000" dirty="0">
                <a:latin typeface="+mj-lt"/>
              </a:rPr>
              <a:t>Elimination of IAP</a:t>
            </a:r>
          </a:p>
        </p:txBody>
      </p:sp>
      <p:sp>
        <p:nvSpPr>
          <p:cNvPr id="13" name="Text Placeholder 4">
            <a:extLst>
              <a:ext uri="{FF2B5EF4-FFF2-40B4-BE49-F238E27FC236}">
                <a16:creationId xmlns:a16="http://schemas.microsoft.com/office/drawing/2014/main" id="{1FE5DF53-23A9-B045-BAA7-5C45C8843171}"/>
              </a:ext>
            </a:extLst>
          </p:cNvPr>
          <p:cNvSpPr txBox="1">
            <a:spLocks/>
          </p:cNvSpPr>
          <p:nvPr/>
        </p:nvSpPr>
        <p:spPr>
          <a:xfrm>
            <a:off x="6353082" y="1161213"/>
            <a:ext cx="5157787" cy="823912"/>
          </a:xfrm>
          <a:prstGeom prst="rect">
            <a:avLst/>
          </a:prstGeom>
          <a:ln>
            <a:solidFill>
              <a:schemeClr val="bg1">
                <a:lumMod val="65000"/>
              </a:schemeClr>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800" dirty="0">
                <a:latin typeface="+mj-lt"/>
              </a:rPr>
              <a:t>3-Semester Model</a:t>
            </a:r>
          </a:p>
        </p:txBody>
      </p:sp>
      <p:sp>
        <p:nvSpPr>
          <p:cNvPr id="14" name="Content Placeholder 5">
            <a:extLst>
              <a:ext uri="{FF2B5EF4-FFF2-40B4-BE49-F238E27FC236}">
                <a16:creationId xmlns:a16="http://schemas.microsoft.com/office/drawing/2014/main" id="{83592DBD-A4BC-2947-A1E5-71E6FDF734D2}"/>
              </a:ext>
            </a:extLst>
          </p:cNvPr>
          <p:cNvSpPr txBox="1">
            <a:spLocks/>
          </p:cNvSpPr>
          <p:nvPr/>
        </p:nvSpPr>
        <p:spPr>
          <a:xfrm>
            <a:off x="6353082" y="1985124"/>
            <a:ext cx="5157787" cy="4469463"/>
          </a:xfrm>
          <a:prstGeom prst="rect">
            <a:avLst/>
          </a:prstGeom>
          <a:ln>
            <a:solidFill>
              <a:schemeClr val="bg1">
                <a:lumMod val="6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latin typeface="+mj-lt"/>
              </a:rPr>
              <a:t>Compress 3-semesters to begin start of Sept and end third week in June</a:t>
            </a:r>
          </a:p>
          <a:p>
            <a:pPr marL="800100" lvl="1" indent="-342900"/>
            <a:r>
              <a:rPr lang="en-US" sz="2000" dirty="0">
                <a:latin typeface="+mj-lt"/>
              </a:rPr>
              <a:t>Reduce the length of each semester by 1-week</a:t>
            </a:r>
          </a:p>
          <a:p>
            <a:pPr marL="800100" lvl="1" indent="-342900"/>
            <a:r>
              <a:rPr lang="en-US" sz="2000" dirty="0">
                <a:latin typeface="+mj-lt"/>
              </a:rPr>
              <a:t>End S1 instruction before Thanksgiving </a:t>
            </a:r>
          </a:p>
          <a:p>
            <a:pPr marL="800100" lvl="1" indent="-342900"/>
            <a:r>
              <a:rPr lang="en-US" sz="2000" dirty="0">
                <a:latin typeface="+mj-lt"/>
              </a:rPr>
              <a:t>Start S2 with 2-weeks of on-line instruction in December</a:t>
            </a:r>
          </a:p>
          <a:p>
            <a:pPr lvl="2"/>
            <a:r>
              <a:rPr lang="en-US" sz="1800" dirty="0">
                <a:latin typeface="+mj-lt"/>
              </a:rPr>
              <a:t>Eliminates need for students to travel in December</a:t>
            </a:r>
          </a:p>
          <a:p>
            <a:pPr lvl="1"/>
            <a:r>
              <a:rPr lang="en-US" sz="2000" dirty="0">
                <a:latin typeface="+mj-lt"/>
              </a:rPr>
              <a:t>Eliminate IAP</a:t>
            </a:r>
          </a:p>
          <a:p>
            <a:pPr lvl="1"/>
            <a:r>
              <a:rPr lang="en-US" sz="2000" dirty="0">
                <a:latin typeface="+mj-lt"/>
              </a:rPr>
              <a:t>2-week break for December holidays, 1-week break at end of March</a:t>
            </a:r>
          </a:p>
          <a:p>
            <a:pPr marL="457200" lvl="1" indent="0">
              <a:buFont typeface="Arial" panose="020B0604020202020204" pitchFamily="34" charset="0"/>
              <a:buNone/>
            </a:pPr>
            <a:endParaRPr lang="en-US" dirty="0">
              <a:latin typeface="+mj-lt"/>
            </a:endParaRPr>
          </a:p>
        </p:txBody>
      </p:sp>
    </p:spTree>
    <p:extLst>
      <p:ext uri="{BB962C8B-B14F-4D97-AF65-F5344CB8AC3E}">
        <p14:creationId xmlns:p14="http://schemas.microsoft.com/office/powerpoint/2010/main" val="184669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R6qBSve933Momllk9ZLYO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M697unkh132xtLYFjwBk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M697unkh132xtLYFjwBk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rIdNVdXTt8zLcSqiE3DX.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QIAQV3ikf8wdcc9rEqY.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QIAQV3ikf8wdcc9rEqY.4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6qBSve933Momllk9ZLY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7179</TotalTime>
  <Words>4403</Words>
  <Application>Microsoft Macintosh PowerPoint</Application>
  <PresentationFormat>Widescreen</PresentationFormat>
  <Paragraphs>338</Paragraphs>
  <Slides>10</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Avenir Roman</vt:lpstr>
      <vt:lpstr>Calibri</vt:lpstr>
      <vt:lpstr>Calibri Light</vt:lpstr>
      <vt:lpstr>Corbel</vt:lpstr>
      <vt:lpstr>Office Theme</vt:lpstr>
      <vt:lpstr>think-cell Slide</vt:lpstr>
      <vt:lpstr>Academic and Residential Life: Challenges and Responses to COVID-19</vt:lpstr>
      <vt:lpstr>Life at MIT, Fall 2020</vt:lpstr>
      <vt:lpstr>PowerPoint Presentation</vt:lpstr>
      <vt:lpstr>Life at MIT, Fall 2020</vt:lpstr>
      <vt:lpstr>2020 Fall Residential Capacity</vt:lpstr>
      <vt:lpstr>2020 Fall Residential Capacity</vt:lpstr>
      <vt:lpstr>The 3-Semester Model:  Optimizing the Educational and Residential Experience</vt:lpstr>
      <vt:lpstr>PowerPoint Presentation</vt:lpstr>
      <vt:lpstr>Scheduling Opportunities</vt:lpstr>
      <vt:lpstr>2-Semester Model vs. 3-Semester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Barnhart</dc:creator>
  <cp:lastModifiedBy>Cynthia Barnhart</cp:lastModifiedBy>
  <cp:revision>148</cp:revision>
  <dcterms:created xsi:type="dcterms:W3CDTF">2020-05-22T12:44:49Z</dcterms:created>
  <dcterms:modified xsi:type="dcterms:W3CDTF">2020-05-27T12:57:16Z</dcterms:modified>
</cp:coreProperties>
</file>